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3" r:id="rId1"/>
    <p:sldMasterId id="2147484208" r:id="rId2"/>
  </p:sldMasterIdLst>
  <p:notesMasterIdLst>
    <p:notesMasterId r:id="rId48"/>
  </p:notesMasterIdLst>
  <p:sldIdLst>
    <p:sldId id="878" r:id="rId3"/>
    <p:sldId id="875" r:id="rId4"/>
    <p:sldId id="438" r:id="rId5"/>
    <p:sldId id="406" r:id="rId6"/>
    <p:sldId id="798" r:id="rId7"/>
    <p:sldId id="794" r:id="rId8"/>
    <p:sldId id="800" r:id="rId9"/>
    <p:sldId id="801" r:id="rId10"/>
    <p:sldId id="789" r:id="rId11"/>
    <p:sldId id="776" r:id="rId12"/>
    <p:sldId id="604" r:id="rId13"/>
    <p:sldId id="609" r:id="rId14"/>
    <p:sldId id="840" r:id="rId15"/>
    <p:sldId id="765" r:id="rId16"/>
    <p:sldId id="548" r:id="rId17"/>
    <p:sldId id="549" r:id="rId18"/>
    <p:sldId id="841" r:id="rId19"/>
    <p:sldId id="552" r:id="rId20"/>
    <p:sldId id="553" r:id="rId21"/>
    <p:sldId id="839" r:id="rId22"/>
    <p:sldId id="806" r:id="rId23"/>
    <p:sldId id="817" r:id="rId24"/>
    <p:sldId id="811" r:id="rId25"/>
    <p:sldId id="830" r:id="rId26"/>
    <p:sldId id="816" r:id="rId27"/>
    <p:sldId id="868" r:id="rId28"/>
    <p:sldId id="821" r:id="rId29"/>
    <p:sldId id="824" r:id="rId30"/>
    <p:sldId id="832" r:id="rId31"/>
    <p:sldId id="836" r:id="rId32"/>
    <p:sldId id="872" r:id="rId33"/>
    <p:sldId id="873" r:id="rId34"/>
    <p:sldId id="850" r:id="rId35"/>
    <p:sldId id="851" r:id="rId36"/>
    <p:sldId id="852" r:id="rId37"/>
    <p:sldId id="853" r:id="rId38"/>
    <p:sldId id="857" r:id="rId39"/>
    <p:sldId id="858" r:id="rId40"/>
    <p:sldId id="859" r:id="rId41"/>
    <p:sldId id="860" r:id="rId42"/>
    <p:sldId id="861" r:id="rId43"/>
    <p:sldId id="871" r:id="rId44"/>
    <p:sldId id="863" r:id="rId45"/>
    <p:sldId id="866" r:id="rId46"/>
    <p:sldId id="874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FDFD7F"/>
    <a:srgbClr val="FF9900"/>
    <a:srgbClr val="13D8DD"/>
    <a:srgbClr val="FFFF00"/>
    <a:srgbClr val="0033CC"/>
    <a:srgbClr val="FF0066"/>
    <a:srgbClr val="E97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1859" autoAdjust="0"/>
  </p:normalViewPr>
  <p:slideViewPr>
    <p:cSldViewPr snapToGrid="0">
      <p:cViewPr varScale="1">
        <p:scale>
          <a:sx n="70" d="100"/>
          <a:sy n="70" d="100"/>
        </p:scale>
        <p:origin x="74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932E633A-BD2A-4BB4-90B9-68F76322DC93}" type="datetimeFigureOut">
              <a:rPr lang="en-US"/>
              <a:pPr>
                <a:defRPr/>
              </a:pPr>
              <a:t>2/7/2021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85679CD-A8B5-4584-9D70-394C6F95D8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76654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912AF8-6A9A-4DE6-869D-7E0AA6E4878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01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79CD-A8B5-4584-9D70-394C6F95D8BC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936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D0EC06-F770-4E98-8901-14BB19B70F57}" type="slidenum">
              <a:rPr lang="de-DE" smtClean="0"/>
              <a:pPr>
                <a:defRPr/>
              </a:pPr>
              <a:t>38</a:t>
            </a:fld>
            <a:endParaRPr lang="de-DE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3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916181-E72C-424E-87BA-E222F2268FDC}" type="slidenum">
              <a:rPr lang="de-DE" smtClean="0"/>
              <a:pPr>
                <a:defRPr/>
              </a:pPr>
              <a:t>39</a:t>
            </a:fld>
            <a:endParaRPr lang="de-DE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152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833319-2229-4C3C-BCC8-06F861B78E15}" type="slidenum">
              <a:rPr lang="en-US">
                <a:latin typeface="Arial" pitchFamily="34" charset="0"/>
              </a:rPr>
              <a:pPr/>
              <a:t>41</a:t>
            </a:fld>
            <a:endParaRPr lang="en-US">
              <a:latin typeface="Arial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343400"/>
            <a:ext cx="5483225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86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0BC935-5B7D-4762-A50D-C9720AC0677A}" type="slidenum">
              <a:rPr lang="en-US">
                <a:latin typeface="Arial" pitchFamily="34" charset="0"/>
              </a:rPr>
              <a:pPr/>
              <a:t>42</a:t>
            </a:fld>
            <a:endParaRPr lang="en-US">
              <a:latin typeface="Arial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</a:rPr>
              <a:t>Modified Slide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75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2155825"/>
            <a:ext cx="7315200" cy="277177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2144713"/>
            <a:ext cx="227013" cy="2782887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29454692-EB53-43A4-B966-9690B19445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34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F33B7-6D91-484E-8D27-552784AD77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703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1B0C4-E452-4F8B-99A3-9E17E2AD8E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92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07B8FD6-8FB2-44E5-BD19-324AAEB464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7136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4F67E4-CC59-401D-BBA7-0EE9F7E0E7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6705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DE1F19-CF5C-4013-BB38-1639D55A2E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102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63525"/>
            <a:ext cx="6140450" cy="8080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44638"/>
            <a:ext cx="8208963" cy="2263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3960813"/>
            <a:ext cx="8208963" cy="2265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59033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F63CDDE2-B692-4834-9F62-7CF396D8EAF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09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 cstate="print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 cstate="print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 cstate="print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pPr>
              <a:defRPr/>
            </a:pPr>
            <a:fld id="{DAF161F3-2709-4E92-A56E-4B3D24DD74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188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721C4-6194-4A18-85E6-017B6342E88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41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 cstate="print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678A1A95-979F-493A-9BE6-4698E88710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0D263-02F3-40A4-BE4B-46863B370A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4700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DFDF4-7A56-47BE-83A5-A3AE1995B4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0339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D956A-2E30-4646-A877-5149650FF61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461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A055E4-43D2-4603-AD88-A8E7CA3CB0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243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6091A-CFA4-48A3-8E3D-D99B0A3C86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025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6B1C81-475C-46F4-82F3-F4757B1845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62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F6BA22-0275-4951-AEC6-2246471037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245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C3DE3-737D-4254-A75C-F560A744F82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974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4EF4B-450C-46AE-93C0-413E44E175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942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10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6" name="Rectangle 10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D34817">
                  <a:lumMod val="50000"/>
                </a:srgbClr>
              </a:solidFill>
            </a:endParaRPr>
          </a:p>
        </p:txBody>
      </p:sp>
      <p:sp>
        <p:nvSpPr>
          <p:cNvPr id="7" name="Rectangle 10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C512D-71F1-48F2-8389-95163499C2C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6251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AC0582E5-24DB-4738-AE09-ECC9C5375C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4098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263E0-82CC-4D8A-9915-317EA02335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1349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6E126-E81B-4003-8948-ECE21C84DF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248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088F24-EA0D-4C47-A576-1DB2E0A06E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7053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9AFD8-8E6B-47E5-864D-2892E0538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05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latin typeface="Arial" charset="0"/>
              <a:cs typeface="+mn-cs"/>
            </a:endParaRPr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B3F4A-688D-456C-A6CC-E4D1212921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723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6CAB4-4F78-4272-AE77-46FFBCC63F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6248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43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0472A8E-A02C-4759-953B-7C5AD9C3BA8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2" r:id="rId2"/>
    <p:sldLayoutId id="2147484197" r:id="rId3"/>
    <p:sldLayoutId id="2147484193" r:id="rId4"/>
    <p:sldLayoutId id="2147484194" r:id="rId5"/>
    <p:sldLayoutId id="2147484198" r:id="rId6"/>
    <p:sldLayoutId id="2147484199" r:id="rId7"/>
    <p:sldLayoutId id="2147484200" r:id="rId8"/>
    <p:sldLayoutId id="2147484201" r:id="rId9"/>
    <p:sldLayoutId id="2147484195" r:id="rId10"/>
    <p:sldLayoutId id="2147484202" r:id="rId11"/>
    <p:sldLayoutId id="2147484203" r:id="rId12"/>
    <p:sldLayoutId id="2147484204" r:id="rId13"/>
    <p:sldLayoutId id="2147484205" r:id="rId14"/>
    <p:sldLayoutId id="2147484206" r:id="rId15"/>
    <p:sldLayoutId id="214748420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D34817">
                  <a:lumMod val="50000"/>
                </a:srgbClr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F339B1E-7CD4-4C76-A0E0-A9FABABA11B1}" type="slidenum">
              <a:rPr lang="en-US" smtClean="0">
                <a:cs typeface="Arial" charset="0"/>
              </a:rPr>
              <a:pPr>
                <a:defRPr/>
              </a:pPr>
              <a:t>‹#›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7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2.wmf"/><Relationship Id="rId18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png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11" Type="http://schemas.openxmlformats.org/officeDocument/2006/relationships/image" Target="../media/image18.png"/><Relationship Id="rId5" Type="http://schemas.openxmlformats.org/officeDocument/2006/relationships/image" Target="../media/image9.wmf"/><Relationship Id="rId15" Type="http://schemas.openxmlformats.org/officeDocument/2006/relationships/image" Target="../media/image13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gi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oleObject" Target="../embeddings/oleObject1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http://www.angelfire.com/nm2/nucmed/telemedcartoon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hyperlink" Target="http://www.gemedicalsystems.com/rad/nm_pet/products/millenium/lung.html" TargetMode="External"/><Relationship Id="rId7" Type="http://schemas.openxmlformats.org/officeDocument/2006/relationships/image" Target="../media/image39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hyperlink" Target="http://www.gemedicalsystems.com/rad/nm_pet/products/millenium/colon.html" TargetMode="External"/><Relationship Id="rId4" Type="http://schemas.openxmlformats.org/officeDocument/2006/relationships/hyperlink" Target="http://www.gemedicalsystems.com/rad/nm_pet/products/millenium/lymphoma.htm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0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62.png"/><Relationship Id="rId4" Type="http://schemas.openxmlformats.org/officeDocument/2006/relationships/image" Target="../media/image64.png"/><Relationship Id="rId9" Type="http://schemas.openxmlformats.org/officeDocument/2006/relationships/oleObject" Target="../embeddings/oleObject1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6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2798583"/>
          </a:xfrm>
        </p:spPr>
        <p:txBody>
          <a:bodyPr/>
          <a:lstStyle/>
          <a:p>
            <a:pPr algn="ctr">
              <a:spcBef>
                <a:spcPts val="1800"/>
              </a:spcBef>
              <a:spcAft>
                <a:spcPts val="1200"/>
              </a:spcAft>
            </a:pPr>
            <a:r>
              <a:rPr lang="ru-RU" sz="3600" b="1" dirty="0" smtClean="0"/>
              <a:t>ВИЗУАЛИЗАЦИОНЕ ТЕХНИКЕ У СТОМАТОЛОГИЈИ</a:t>
            </a:r>
            <a:br>
              <a:rPr lang="ru-RU" sz="3600" b="1" dirty="0" smtClean="0"/>
            </a:br>
            <a:r>
              <a:rPr lang="ru-RU" sz="2000" b="1" dirty="0" smtClean="0">
                <a:latin typeface="+mn-lt"/>
              </a:rPr>
              <a:t> </a:t>
            </a:r>
            <a:r>
              <a:rPr lang="sr-Latn-RS" sz="3600" b="1" dirty="0" smtClean="0">
                <a:latin typeface="+mn-lt"/>
              </a:rPr>
              <a:t/>
            </a:r>
            <a:br>
              <a:rPr lang="sr-Latn-RS" sz="3600" b="1" dirty="0" smtClean="0">
                <a:latin typeface="+mn-lt"/>
              </a:rPr>
            </a:br>
            <a:r>
              <a:rPr lang="sr-Cyrl-RS" sz="2800" dirty="0" smtClean="0">
                <a:latin typeface="+mn-lt"/>
              </a:rPr>
              <a:t>НАСТАВНА ЈЕДИНИЦА </a:t>
            </a:r>
            <a:r>
              <a:rPr lang="sr-Latn-RS" sz="2800" dirty="0" smtClean="0">
                <a:latin typeface="+mn-lt"/>
              </a:rPr>
              <a:t>4</a:t>
            </a:r>
            <a:r>
              <a:rPr lang="fr-FR" sz="2800" dirty="0" smtClean="0">
                <a:latin typeface="+mn-lt"/>
              </a:rPr>
              <a:t>:  </a:t>
            </a:r>
            <a:r>
              <a:rPr lang="sr-Latn-RS" sz="2800" b="1" dirty="0" smtClean="0">
                <a:latin typeface="+mn-lt"/>
              </a:rPr>
              <a:t/>
            </a:r>
            <a:br>
              <a:rPr lang="sr-Latn-RS" sz="2800" b="1" dirty="0" smtClean="0">
                <a:latin typeface="+mn-lt"/>
              </a:rPr>
            </a:br>
            <a:r>
              <a:rPr lang="ru-RU" sz="2800" b="1" dirty="0">
                <a:latin typeface="+mn-lt"/>
              </a:rPr>
              <a:t>Визуализациони системи засновани на примени јонизујућег зрачења </a:t>
            </a:r>
            <a:r>
              <a:rPr lang="ru-RU" sz="2800" b="1" dirty="0" smtClean="0">
                <a:latin typeface="+mn-lt"/>
              </a:rPr>
              <a:t>у </a:t>
            </a:r>
            <a:r>
              <a:rPr lang="ru-RU" sz="2800" b="1" dirty="0">
                <a:latin typeface="+mn-lt"/>
              </a:rPr>
              <a:t>нуклеарној </a:t>
            </a:r>
            <a:r>
              <a:rPr lang="ru-RU" sz="2800" b="1" dirty="0" smtClean="0">
                <a:latin typeface="+mn-lt"/>
              </a:rPr>
              <a:t>медицини</a:t>
            </a:r>
            <a:endParaRPr lang="en-GB" sz="2400" dirty="0"/>
          </a:p>
        </p:txBody>
      </p:sp>
      <p:sp>
        <p:nvSpPr>
          <p:cNvPr id="6" name="Rectangle 5"/>
          <p:cNvSpPr/>
          <p:nvPr/>
        </p:nvSpPr>
        <p:spPr>
          <a:xfrm>
            <a:off x="618836" y="259661"/>
            <a:ext cx="78509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charset="0"/>
              </a:rPr>
              <a:t>ИНТЕГРИСАНЕ АКАДЕМСКЕ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charset="0"/>
              </a:rPr>
              <a:t>СТУДИЈ</a:t>
            </a:r>
            <a:r>
              <a:rPr lang="en-US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charset="0"/>
              </a:rPr>
              <a:t>E </a:t>
            </a:r>
            <a:r>
              <a:rPr lang="ru-RU" sz="28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charset="0"/>
              </a:rPr>
              <a:t>СТОМАТОЛОГИЈЕ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15"/>
          <p:cNvSpPr>
            <a:spLocks noChangeArrowheads="1" noChangeShapeType="1" noTextEdit="1"/>
          </p:cNvSpPr>
          <p:nvPr/>
        </p:nvSpPr>
        <p:spPr bwMode="auto">
          <a:xfrm>
            <a:off x="415196" y="2522410"/>
            <a:ext cx="8387610" cy="16674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Како се језгра ослобађају вишка енергије</a:t>
            </a:r>
          </a:p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-Радиоактивни распади-</a:t>
            </a:r>
            <a:endParaRPr lang="en-GB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31"/>
    </mc:Choice>
    <mc:Fallback xmlns="">
      <p:transition spd="slow" advTm="993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itle 7"/>
          <p:cNvSpPr>
            <a:spLocks noGrp="1"/>
          </p:cNvSpPr>
          <p:nvPr>
            <p:ph type="title" idx="4294967295"/>
          </p:nvPr>
        </p:nvSpPr>
        <p:spPr>
          <a:xfrm>
            <a:off x="141023" y="167755"/>
            <a:ext cx="3241675" cy="496888"/>
          </a:xfrm>
        </p:spPr>
        <p:txBody>
          <a:bodyPr/>
          <a:lstStyle/>
          <a:p>
            <a:pPr algn="ctr" eaLnBrk="1" hangingPunct="1"/>
            <a:r>
              <a:rPr lang="en-US" alt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Алфа</a:t>
            </a:r>
            <a:r>
              <a:rPr lang="en-US" alt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распад</a:t>
            </a:r>
            <a:endParaRPr lang="en-US" alt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7" name="Picture 5" descr="alpha decay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975" y="773277"/>
            <a:ext cx="2399772" cy="1625313"/>
          </a:xfrm>
        </p:spPr>
      </p:pic>
      <p:sp>
        <p:nvSpPr>
          <p:cNvPr id="3080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3074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355276"/>
              </p:ext>
            </p:extLst>
          </p:nvPr>
        </p:nvGraphicFramePr>
        <p:xfrm>
          <a:off x="561976" y="2368712"/>
          <a:ext cx="2399772" cy="648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Equation" r:id="rId4" imgW="901440" imgH="228600" progId="">
                  <p:embed/>
                </p:oleObj>
              </mc:Choice>
              <mc:Fallback>
                <p:oleObj name="Equation" r:id="rId4" imgW="901440" imgH="2286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6" y="2368712"/>
                        <a:ext cx="2399772" cy="648447"/>
                      </a:xfrm>
                      <a:prstGeom prst="rect">
                        <a:avLst/>
                      </a:prstGeom>
                      <a:solidFill>
                        <a:srgbClr val="FFFF00">
                          <a:alpha val="85001"/>
                        </a:srgbClr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WordArt 15"/>
          <p:cNvSpPr>
            <a:spLocks noChangeArrowheads="1" noChangeShapeType="1" noTextEdit="1"/>
          </p:cNvSpPr>
          <p:nvPr/>
        </p:nvSpPr>
        <p:spPr bwMode="auto">
          <a:xfrm>
            <a:off x="561975" y="649288"/>
            <a:ext cx="5189538" cy="48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441315" y="139373"/>
            <a:ext cx="25988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 err="1"/>
              <a:t>Бета</a:t>
            </a:r>
            <a:r>
              <a:rPr lang="en-US" altLang="en-US" sz="2800" b="1" dirty="0"/>
              <a:t> </a:t>
            </a:r>
            <a:r>
              <a:rPr lang="sr-Cyrl-RS" altLang="en-US" sz="2800" b="1" dirty="0" smtClean="0"/>
              <a:t>-</a:t>
            </a:r>
            <a:r>
              <a:rPr lang="en-US" altLang="en-US" sz="2800" b="1" dirty="0" smtClean="0"/>
              <a:t> </a:t>
            </a:r>
            <a:r>
              <a:rPr lang="en-US" altLang="en-US" sz="2800" b="1" dirty="0" err="1"/>
              <a:t>распад</a:t>
            </a:r>
            <a:endParaRPr lang="en-US" altLang="en-US" sz="2800" b="1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468123" y="3426132"/>
            <a:ext cx="2688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 err="1"/>
              <a:t>Бета</a:t>
            </a:r>
            <a:r>
              <a:rPr lang="en-US" altLang="en-US" sz="2800" b="1" dirty="0"/>
              <a:t> </a:t>
            </a:r>
            <a:r>
              <a:rPr lang="sr-Cyrl-RS" altLang="en-US" sz="2800" b="1" dirty="0" smtClean="0"/>
              <a:t>+ </a:t>
            </a:r>
            <a:r>
              <a:rPr lang="en-US" altLang="en-US" sz="2800" b="1" dirty="0" err="1" smtClean="0"/>
              <a:t>распад</a:t>
            </a:r>
            <a:endParaRPr lang="en-US" altLang="en-US" sz="2800" b="1" dirty="0"/>
          </a:p>
        </p:txBody>
      </p:sp>
      <p:pic>
        <p:nvPicPr>
          <p:cNvPr id="11" name="Picture 4" descr="beta minus dec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89" y="637649"/>
            <a:ext cx="2416503" cy="1699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75138"/>
              </p:ext>
            </p:extLst>
          </p:nvPr>
        </p:nvGraphicFramePr>
        <p:xfrm>
          <a:off x="5532490" y="2890423"/>
          <a:ext cx="2341510" cy="712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name="Equation" r:id="rId7" imgW="939600" imgH="253800" progId="">
                  <p:embed/>
                </p:oleObj>
              </mc:Choice>
              <mc:Fallback>
                <p:oleObj name="Equation" r:id="rId7" imgW="939600" imgH="253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490" y="2890423"/>
                        <a:ext cx="2341510" cy="71232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645189"/>
              </p:ext>
            </p:extLst>
          </p:nvPr>
        </p:nvGraphicFramePr>
        <p:xfrm>
          <a:off x="5532489" y="2337630"/>
          <a:ext cx="2341511" cy="552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" name="Equation" r:id="rId9" imgW="1168200" imgH="228600" progId="">
                  <p:embed/>
                </p:oleObj>
              </mc:Choice>
              <mc:Fallback>
                <p:oleObj name="Equation" r:id="rId9" imgW="11682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489" y="2337630"/>
                        <a:ext cx="2341511" cy="55279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4" descr="beta plus decay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3849" y="3966546"/>
            <a:ext cx="2399772" cy="1654568"/>
          </a:xfrm>
          <a:prstGeom prst="rect">
            <a:avLst/>
          </a:prstGeom>
        </p:spPr>
      </p:pic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282808"/>
              </p:ext>
            </p:extLst>
          </p:nvPr>
        </p:nvGraphicFramePr>
        <p:xfrm>
          <a:off x="468123" y="6087217"/>
          <a:ext cx="2281646" cy="722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Equation" r:id="rId12" imgW="939600" imgH="253800" progId="">
                  <p:embed/>
                </p:oleObj>
              </mc:Choice>
              <mc:Fallback>
                <p:oleObj name="Equation" r:id="rId12" imgW="939600" imgH="253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123" y="6087217"/>
                        <a:ext cx="2281646" cy="722439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499255"/>
              </p:ext>
            </p:extLst>
          </p:nvPr>
        </p:nvGraphicFramePr>
        <p:xfrm>
          <a:off x="480797" y="5621114"/>
          <a:ext cx="2285235" cy="526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Equation" r:id="rId14" imgW="1168200" imgH="228600" progId="">
                  <p:embed/>
                </p:oleObj>
              </mc:Choice>
              <mc:Fallback>
                <p:oleObj name="Equation" r:id="rId14" imgW="11682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797" y="5621114"/>
                        <a:ext cx="2285235" cy="52680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832985" y="3753186"/>
            <a:ext cx="3725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 err="1"/>
              <a:t>Електронски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захват</a:t>
            </a:r>
            <a:endParaRPr lang="en-US" altLang="en-US" sz="2800" b="1" dirty="0"/>
          </a:p>
        </p:txBody>
      </p:sp>
      <p:pic>
        <p:nvPicPr>
          <p:cNvPr id="18" name="Picture 14" descr="modes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1707" y="4401234"/>
            <a:ext cx="2467161" cy="1317772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1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511618"/>
              </p:ext>
            </p:extLst>
          </p:nvPr>
        </p:nvGraphicFramePr>
        <p:xfrm>
          <a:off x="5502766" y="5719006"/>
          <a:ext cx="2466103" cy="48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name="Equation" r:id="rId17" imgW="1244520" imgH="228600" progId="">
                  <p:embed/>
                </p:oleObj>
              </mc:Choice>
              <mc:Fallback>
                <p:oleObj name="Equation" r:id="rId17" imgW="124452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766" y="5719006"/>
                        <a:ext cx="2466103" cy="48553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429312"/>
              </p:ext>
            </p:extLst>
          </p:nvPr>
        </p:nvGraphicFramePr>
        <p:xfrm>
          <a:off x="5532489" y="6204536"/>
          <a:ext cx="2436380" cy="593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Equation" r:id="rId19" imgW="939600" imgH="228600" progId="">
                  <p:embed/>
                </p:oleObj>
              </mc:Choice>
              <mc:Fallback>
                <p:oleObj name="Equation" r:id="rId19" imgW="9396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489" y="6204536"/>
                        <a:ext cx="2436380" cy="59303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762"/>
    </mc:Choice>
    <mc:Fallback xmlns="">
      <p:transition spd="slow" advTm="12376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gamma decay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0186" y="854036"/>
            <a:ext cx="2891574" cy="2088182"/>
          </a:xfrm>
        </p:spPr>
      </p:pic>
      <p:sp>
        <p:nvSpPr>
          <p:cNvPr id="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14588" y="3470435"/>
            <a:ext cx="4359275" cy="507682"/>
          </a:xfrm>
        </p:spPr>
        <p:txBody>
          <a:bodyPr/>
          <a:lstStyle/>
          <a:p>
            <a:pPr algn="ctr" eaLnBrk="1" hangingPunct="1"/>
            <a:r>
              <a:rPr lang="en-US" alt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Изомерни</a:t>
            </a:r>
            <a:r>
              <a:rPr lang="sr-Latn-CS" alt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прелаз</a:t>
            </a:r>
            <a:endParaRPr lang="en-US" alt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989" name="Picture 38" descr="modes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8" y="821591"/>
            <a:ext cx="3116262" cy="2045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WordArt 15"/>
          <p:cNvSpPr>
            <a:spLocks noChangeArrowheads="1" noChangeShapeType="1" noTextEdit="1"/>
          </p:cNvSpPr>
          <p:nvPr/>
        </p:nvSpPr>
        <p:spPr bwMode="auto">
          <a:xfrm>
            <a:off x="209550" y="371475"/>
            <a:ext cx="4149725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1991" name="Rectangle 6"/>
          <p:cNvSpPr>
            <a:spLocks noChangeArrowheads="1"/>
          </p:cNvSpPr>
          <p:nvPr/>
        </p:nvSpPr>
        <p:spPr bwMode="auto">
          <a:xfrm>
            <a:off x="3468719" y="164495"/>
            <a:ext cx="240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800" b="1" dirty="0" err="1"/>
              <a:t>Гама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распад</a:t>
            </a:r>
            <a:endParaRPr lang="en-US" altLang="en-US" sz="2800" b="1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70559" y="3930305"/>
            <a:ext cx="8229600" cy="2073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2400" dirty="0" err="1" smtClean="0"/>
              <a:t>Током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радиоактивног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распада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потомак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може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имати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ексцитирано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стање</a:t>
            </a:r>
            <a:endParaRPr lang="en-US" alt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err="1" smtClean="0"/>
              <a:t>Прелазак</a:t>
            </a:r>
            <a:r>
              <a:rPr lang="sr-Latn-CS" altLang="en-US" sz="2400" dirty="0" smtClean="0"/>
              <a:t> </a:t>
            </a:r>
            <a:r>
              <a:rPr lang="en-US" altLang="en-US" sz="2400" dirty="0" smtClean="0"/>
              <a:t>у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ниже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енергетско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стање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праћено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је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емитовањем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гама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кванта</a:t>
            </a:r>
            <a:endParaRPr lang="en-US" alt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/>
              <a:t>Т</a:t>
            </a:r>
            <a:r>
              <a:rPr lang="sr-Latn-CS" altLang="en-US" sz="2400" baseline="-25000" dirty="0" smtClean="0"/>
              <a:t>1/2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ексцитираних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стања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може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бити</a:t>
            </a:r>
            <a:r>
              <a:rPr lang="sr-Latn-CS" altLang="en-US" sz="2400" dirty="0" smtClean="0"/>
              <a:t> </a:t>
            </a:r>
            <a:r>
              <a:rPr lang="en-US" altLang="en-US" sz="2400" dirty="0" smtClean="0"/>
              <a:t>и</a:t>
            </a:r>
            <a:r>
              <a:rPr lang="sr-Latn-CS" altLang="en-US" sz="2400" dirty="0" smtClean="0"/>
              <a:t> </a:t>
            </a:r>
            <a:r>
              <a:rPr lang="en-US" altLang="en-US" sz="2400" dirty="0" err="1" smtClean="0"/>
              <a:t>преко</a:t>
            </a:r>
            <a:r>
              <a:rPr lang="sr-Latn-CS" altLang="en-US" sz="2400" dirty="0" smtClean="0"/>
              <a:t> 600 </a:t>
            </a:r>
            <a:r>
              <a:rPr lang="en-US" altLang="en-US" sz="2400" dirty="0" err="1" smtClean="0"/>
              <a:t>година</a:t>
            </a:r>
            <a:endParaRPr lang="en-US" altLang="en-US" sz="2400" dirty="0" smtClean="0"/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208049"/>
              </p:ext>
            </p:extLst>
          </p:nvPr>
        </p:nvGraphicFramePr>
        <p:xfrm>
          <a:off x="415925" y="5971916"/>
          <a:ext cx="4178300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Equation" r:id="rId5" imgW="1473120" imgH="228600" progId="">
                  <p:embed/>
                </p:oleObj>
              </mc:Choice>
              <mc:Fallback>
                <p:oleObj name="Equation" r:id="rId5" imgW="147312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5971916"/>
                        <a:ext cx="4178300" cy="6492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5897303"/>
            <a:ext cx="3357562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340"/>
    </mc:Choice>
    <mc:Fallback xmlns="">
      <p:transition spd="slow" advTm="6834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5"/>
          <p:cNvSpPr txBox="1">
            <a:spLocks noChangeArrowheads="1"/>
          </p:cNvSpPr>
          <p:nvPr/>
        </p:nvSpPr>
        <p:spPr bwMode="auto">
          <a:xfrm>
            <a:off x="568658" y="1339528"/>
            <a:ext cx="8001184" cy="35394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Генерално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узевши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на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који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ће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начин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неки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изотоп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трансформисати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односно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која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ће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врста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распада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бити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више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или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мање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заступљена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као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које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ће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енергије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који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релативни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интензитет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имати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емитоване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честице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(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или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)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гама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кванти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унапред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је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дефинисана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зависи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само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од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броја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протона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неутрона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у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језгру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представља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“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личну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карту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”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за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сваки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изотоп</a:t>
            </a:r>
            <a:r>
              <a:rPr lang="sr-Latn-C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rial" charset="0"/>
              </a:rPr>
              <a:t>.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8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481"/>
    </mc:Choice>
    <mc:Fallback xmlns="">
      <p:transition spd="slow" advTm="5048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56462" y="848406"/>
            <a:ext cx="8443912" cy="5262979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sz="2400" b="1" dirty="0">
                <a:solidFill>
                  <a:schemeClr val="tx1"/>
                </a:solidFill>
              </a:rPr>
              <a:t>Нуклид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– </a:t>
            </a:r>
            <a:r>
              <a:rPr lang="sr-Cyrl-RS" sz="2400" b="1" dirty="0">
                <a:solidFill>
                  <a:schemeClr val="tx1"/>
                </a:solidFill>
              </a:rPr>
              <a:t>Атомско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језгро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егзактним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саставом</a:t>
            </a:r>
            <a:r>
              <a:rPr lang="sr-Latn-CS" sz="2400" b="1" dirty="0">
                <a:solidFill>
                  <a:schemeClr val="tx1"/>
                </a:solidFill>
              </a:rPr>
              <a:t>, </a:t>
            </a:r>
            <a:r>
              <a:rPr lang="sr-Cyrl-RS" sz="2400" b="1" dirty="0">
                <a:solidFill>
                  <a:schemeClr val="tx1"/>
                </a:solidFill>
              </a:rPr>
              <a:t>односно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масеним</a:t>
            </a:r>
            <a:r>
              <a:rPr lang="sr-Latn-CS" sz="2400" b="1" dirty="0">
                <a:solidFill>
                  <a:schemeClr val="tx1"/>
                </a:solidFill>
              </a:rPr>
              <a:t> (</a:t>
            </a:r>
            <a:r>
              <a:rPr lang="sr-Cyrl-RS" sz="2400" b="1" dirty="0">
                <a:solidFill>
                  <a:schemeClr val="tx1"/>
                </a:solidFill>
              </a:rPr>
              <a:t>А</a:t>
            </a:r>
            <a:r>
              <a:rPr lang="sr-Latn-CS" sz="2400" b="1" dirty="0">
                <a:solidFill>
                  <a:schemeClr val="tx1"/>
                </a:solidFill>
              </a:rPr>
              <a:t>) </a:t>
            </a:r>
            <a:r>
              <a:rPr lang="sr-Cyrl-RS" sz="2400" b="1" dirty="0">
                <a:solidFill>
                  <a:schemeClr val="tx1"/>
                </a:solidFill>
              </a:rPr>
              <a:t>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атомским</a:t>
            </a:r>
            <a:r>
              <a:rPr lang="sr-Latn-CS" sz="2400" b="1" dirty="0">
                <a:solidFill>
                  <a:schemeClr val="tx1"/>
                </a:solidFill>
              </a:rPr>
              <a:t> (</a:t>
            </a:r>
            <a:r>
              <a:rPr lang="en-US" sz="2400" b="1" dirty="0">
                <a:solidFill>
                  <a:schemeClr val="tx1"/>
                </a:solidFill>
              </a:rPr>
              <a:t>Z</a:t>
            </a:r>
            <a:r>
              <a:rPr lang="sr-Latn-CS" sz="2400" b="1" dirty="0">
                <a:solidFill>
                  <a:schemeClr val="tx1"/>
                </a:solidFill>
              </a:rPr>
              <a:t>) </a:t>
            </a:r>
            <a:r>
              <a:rPr lang="sr-Cyrl-RS" sz="2400" b="1" dirty="0">
                <a:solidFill>
                  <a:schemeClr val="tx1"/>
                </a:solidFill>
              </a:rPr>
              <a:t>бројем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</a:p>
          <a:p>
            <a:pPr eaLnBrk="0" hangingPunct="0"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400" b="1" dirty="0">
                <a:solidFill>
                  <a:schemeClr val="tx1"/>
                </a:solidFill>
              </a:rPr>
              <a:t>• </a:t>
            </a:r>
            <a:r>
              <a:rPr lang="sr-Cyrl-RS" sz="2400" b="1" dirty="0">
                <a:solidFill>
                  <a:schemeClr val="tx1"/>
                </a:solidFill>
              </a:rPr>
              <a:t>Радионуклид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– </a:t>
            </a:r>
            <a:r>
              <a:rPr lang="sr-Cyrl-RS" sz="2400" b="1" dirty="0">
                <a:solidFill>
                  <a:schemeClr val="tx1"/>
                </a:solidFill>
              </a:rPr>
              <a:t>Нестабилни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односно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радиоактивни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нуклид</a:t>
            </a:r>
            <a:endParaRPr lang="sr-Latn-C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400" b="1" dirty="0">
                <a:solidFill>
                  <a:schemeClr val="tx1"/>
                </a:solidFill>
              </a:rPr>
              <a:t>• </a:t>
            </a:r>
            <a:r>
              <a:rPr lang="sr-Cyrl-RS" sz="2400" b="1" dirty="0">
                <a:solidFill>
                  <a:schemeClr val="tx1"/>
                </a:solidFill>
              </a:rPr>
              <a:t>Изотопи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– </a:t>
            </a:r>
            <a:r>
              <a:rPr lang="sr-Cyrl-RS" sz="2400" b="1" dirty="0">
                <a:solidFill>
                  <a:schemeClr val="tx1"/>
                </a:solidFill>
              </a:rPr>
              <a:t>Нуклиди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истим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атомским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различитим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масеним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бројем</a:t>
            </a:r>
            <a:r>
              <a:rPr lang="sr-Latn-CS" sz="2400" b="1" dirty="0">
                <a:solidFill>
                  <a:schemeClr val="tx1"/>
                </a:solidFill>
              </a:rPr>
              <a:t> (</a:t>
            </a:r>
            <a:r>
              <a:rPr lang="sr-Cyrl-RS" sz="2400" b="1" dirty="0">
                <a:solidFill>
                  <a:schemeClr val="tx1"/>
                </a:solidFill>
              </a:rPr>
              <a:t>иста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хемијска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својства</a:t>
            </a:r>
            <a:r>
              <a:rPr lang="sr-Latn-CS" sz="2400" b="1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sr-Latn-C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400" b="1" dirty="0">
                <a:solidFill>
                  <a:schemeClr val="tx1"/>
                </a:solidFill>
              </a:rPr>
              <a:t>• </a:t>
            </a:r>
            <a:r>
              <a:rPr lang="sr-Cyrl-RS" sz="2400" b="1" dirty="0">
                <a:solidFill>
                  <a:schemeClr val="tx1"/>
                </a:solidFill>
              </a:rPr>
              <a:t>Изобари </a:t>
            </a:r>
            <a:r>
              <a:rPr lang="en-US" sz="2400" b="1" dirty="0">
                <a:solidFill>
                  <a:schemeClr val="tx1"/>
                </a:solidFill>
              </a:rPr>
              <a:t>– </a:t>
            </a:r>
            <a:r>
              <a:rPr lang="sr-Cyrl-RS" sz="2400" b="1" dirty="0">
                <a:solidFill>
                  <a:schemeClr val="tx1"/>
                </a:solidFill>
              </a:rPr>
              <a:t>Нуклиди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истим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масеним</a:t>
            </a:r>
            <a:r>
              <a:rPr lang="sr-Latn-CS" sz="2400" b="1" dirty="0">
                <a:solidFill>
                  <a:schemeClr val="tx1"/>
                </a:solidFill>
              </a:rPr>
              <a:t>  </a:t>
            </a:r>
            <a:r>
              <a:rPr lang="sr-Cyrl-RS" sz="2400" b="1" dirty="0">
                <a:solidFill>
                  <a:schemeClr val="tx1"/>
                </a:solidFill>
              </a:rPr>
              <a:t>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различитим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атомским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бројем</a:t>
            </a:r>
            <a:r>
              <a:rPr lang="sr-Latn-CS" sz="2400" b="1" dirty="0">
                <a:solidFill>
                  <a:schemeClr val="tx1"/>
                </a:solidFill>
              </a:rPr>
              <a:t> (</a:t>
            </a:r>
            <a:r>
              <a:rPr lang="sr-Cyrl-RS" sz="2400" b="1" dirty="0">
                <a:solidFill>
                  <a:schemeClr val="tx1"/>
                </a:solidFill>
              </a:rPr>
              <a:t>различита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хемијска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својства</a:t>
            </a:r>
            <a:r>
              <a:rPr lang="sr-Latn-CS" sz="2400" b="1" dirty="0">
                <a:solidFill>
                  <a:schemeClr val="tx1"/>
                </a:solidFill>
              </a:rPr>
              <a:t>)</a:t>
            </a:r>
          </a:p>
          <a:p>
            <a:pPr eaLnBrk="0" hangingPunct="0">
              <a:defRPr/>
            </a:pPr>
            <a:endParaRPr lang="en-U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en-US" sz="2400" b="1" dirty="0">
                <a:solidFill>
                  <a:schemeClr val="tx1"/>
                </a:solidFill>
              </a:rPr>
              <a:t>• </a:t>
            </a:r>
            <a:r>
              <a:rPr lang="sr-Cyrl-RS" sz="2400" b="1" dirty="0">
                <a:solidFill>
                  <a:schemeClr val="tx1"/>
                </a:solidFill>
              </a:rPr>
              <a:t>Изомери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– </a:t>
            </a:r>
            <a:r>
              <a:rPr lang="sr-Cyrl-RS" sz="2400" b="1" dirty="0">
                <a:solidFill>
                  <a:schemeClr val="tx1"/>
                </a:solidFill>
              </a:rPr>
              <a:t>Нуклиди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који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имају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исти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број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протона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неутрона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али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имају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различита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енергетска</a:t>
            </a:r>
            <a:r>
              <a:rPr lang="sr-Latn-CS" sz="2400" b="1" dirty="0">
                <a:solidFill>
                  <a:schemeClr val="tx1"/>
                </a:solidFill>
              </a:rPr>
              <a:t> </a:t>
            </a:r>
            <a:r>
              <a:rPr lang="sr-Cyrl-RS" sz="2400" b="1" dirty="0">
                <a:solidFill>
                  <a:schemeClr val="tx1"/>
                </a:solidFill>
              </a:rPr>
              <a:t>стања</a:t>
            </a:r>
            <a:endParaRPr lang="en-US" sz="2400" b="1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978"/>
    </mc:Choice>
    <mc:Fallback xmlns="">
      <p:transition spd="slow" advTm="3797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4"/>
          <p:cNvSpPr>
            <a:spLocks noChangeArrowheads="1" noChangeShapeType="1" noTextEdit="1"/>
          </p:cNvSpPr>
          <p:nvPr/>
        </p:nvSpPr>
        <p:spPr bwMode="auto">
          <a:xfrm>
            <a:off x="2001838" y="1285875"/>
            <a:ext cx="4429125" cy="2143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5059" name="WordArt 5"/>
          <p:cNvSpPr>
            <a:spLocks noChangeArrowheads="1" noChangeShapeType="1" noTextEdit="1"/>
          </p:cNvSpPr>
          <p:nvPr/>
        </p:nvSpPr>
        <p:spPr bwMode="auto">
          <a:xfrm>
            <a:off x="1500188" y="357188"/>
            <a:ext cx="5670550" cy="138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361759" y="4755697"/>
            <a:ext cx="8150189" cy="830997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дијагностичкој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нуклеарној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медицини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нормално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користе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активности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опсегу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mbol" pitchFamily="18" charset="2"/>
              </a:rPr>
              <a:t>m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mCi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(37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kBq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- 37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MBq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330347" y="5490005"/>
            <a:ext cx="8201689" cy="830262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терапијској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нуклеарној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медицини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нормално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користе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активности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200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mCi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sr-Latn-C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7.4 GBq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45066" name="Rectangle 5"/>
          <p:cNvSpPr>
            <a:spLocks noChangeArrowheads="1"/>
          </p:cNvSpPr>
          <p:nvPr/>
        </p:nvSpPr>
        <p:spPr bwMode="auto">
          <a:xfrm>
            <a:off x="1616075" y="273050"/>
            <a:ext cx="57962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200" b="1" dirty="0" err="1"/>
              <a:t>Јединице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радиоактивности</a:t>
            </a:r>
            <a:endParaRPr lang="en-US" altLang="en-US" sz="3200" b="1" dirty="0"/>
          </a:p>
        </p:txBody>
      </p:sp>
      <p:sp>
        <p:nvSpPr>
          <p:cNvPr id="45067" name="Rectangle 6"/>
          <p:cNvSpPr>
            <a:spLocks noChangeArrowheads="1"/>
          </p:cNvSpPr>
          <p:nvPr/>
        </p:nvSpPr>
        <p:spPr bwMode="auto">
          <a:xfrm>
            <a:off x="642938" y="1525588"/>
            <a:ext cx="45720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sr-Cyrl-RS" altLang="en-US" sz="2800" b="1" dirty="0" smtClean="0"/>
              <a:t>БЕКЕРЕЛ</a:t>
            </a:r>
          </a:p>
          <a:p>
            <a:r>
              <a:rPr lang="en-US" altLang="en-US" sz="2800" b="1" dirty="0" err="1" smtClean="0"/>
              <a:t>1Bq</a:t>
            </a:r>
            <a:r>
              <a:rPr lang="en-US" altLang="en-US" sz="2800" b="1" dirty="0" smtClean="0"/>
              <a:t>=1 </a:t>
            </a:r>
            <a:r>
              <a:rPr lang="en-US" altLang="en-US" sz="2800" b="1" dirty="0" err="1"/>
              <a:t>распад</a:t>
            </a:r>
            <a:r>
              <a:rPr lang="en-US" altLang="en-US" sz="2800" b="1" dirty="0"/>
              <a:t> у </a:t>
            </a:r>
            <a:r>
              <a:rPr lang="en-US" altLang="en-US" sz="2800" b="1" dirty="0" err="1"/>
              <a:t>секунди</a:t>
            </a:r>
            <a:endParaRPr lang="en-US" altLang="en-US" sz="2800" b="1" dirty="0"/>
          </a:p>
          <a:p>
            <a:r>
              <a:rPr lang="en-US" altLang="en-US" sz="2800" b="1" dirty="0"/>
              <a:t>kilo, mega, </a:t>
            </a:r>
            <a:r>
              <a:rPr lang="en-US" altLang="en-US" sz="2800" b="1" dirty="0" err="1"/>
              <a:t>giga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tera</a:t>
            </a:r>
            <a:r>
              <a:rPr lang="en-US" altLang="en-US" sz="2800" b="1" dirty="0"/>
              <a:t>....</a:t>
            </a:r>
          </a:p>
          <a:p>
            <a:endParaRPr lang="en-US" altLang="en-US" sz="2800" b="1" dirty="0"/>
          </a:p>
          <a:p>
            <a:r>
              <a:rPr lang="sr-Cyrl-RS" altLang="en-US" sz="2800" b="1" dirty="0" smtClean="0"/>
              <a:t>КИРИ</a:t>
            </a:r>
          </a:p>
          <a:p>
            <a:r>
              <a:rPr lang="en-US" altLang="en-US" sz="2800" b="1" dirty="0" err="1" smtClean="0"/>
              <a:t>1Ci</a:t>
            </a:r>
            <a:r>
              <a:rPr lang="en-US" altLang="en-US" sz="2800" b="1" dirty="0" smtClean="0"/>
              <a:t>=</a:t>
            </a:r>
            <a:r>
              <a:rPr lang="en-US" altLang="en-US" sz="2800" b="1" dirty="0" err="1" smtClean="0"/>
              <a:t>3.7x</a:t>
            </a:r>
            <a:r>
              <a:rPr lang="en-US" altLang="en-US" sz="2800" b="1" dirty="0" smtClean="0"/>
              <a:t> </a:t>
            </a:r>
            <a:r>
              <a:rPr lang="en-US" altLang="en-US" sz="2800" b="1" dirty="0"/>
              <a:t>10</a:t>
            </a:r>
            <a:r>
              <a:rPr lang="en-US" altLang="en-US" sz="2800" b="1" baseline="30000" dirty="0"/>
              <a:t>10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Bq</a:t>
            </a:r>
            <a:endParaRPr lang="en-US" altLang="en-US" sz="2800" b="1" dirty="0"/>
          </a:p>
          <a:p>
            <a:r>
              <a:rPr lang="en-US" altLang="en-US" sz="2800" b="1" dirty="0" err="1"/>
              <a:t>mili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mikro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nano</a:t>
            </a:r>
            <a:r>
              <a:rPr lang="en-US" altLang="en-US" sz="2800" b="1" dirty="0"/>
              <a:t>, </a:t>
            </a:r>
            <a:r>
              <a:rPr lang="en-US" altLang="en-US" sz="2800" b="1" dirty="0" err="1"/>
              <a:t>piko</a:t>
            </a:r>
            <a:endParaRPr lang="en-US" altLang="en-US" sz="2800" b="1" dirty="0"/>
          </a:p>
        </p:txBody>
      </p:sp>
      <p:pic>
        <p:nvPicPr>
          <p:cNvPr id="45068" name="Picture 5" descr="Marie and Pierre Curi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73838" y="3152174"/>
            <a:ext cx="2300288" cy="1739900"/>
          </a:xfrm>
        </p:spPr>
      </p:pic>
      <p:pic>
        <p:nvPicPr>
          <p:cNvPr id="45069" name="Picture 8" descr="Henri Becquer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523" y="1132764"/>
            <a:ext cx="2112962" cy="19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70"/>
    </mc:Choice>
    <mc:Fallback xmlns="">
      <p:transition spd="slow" advTm="4807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WordArt 20"/>
          <p:cNvSpPr>
            <a:spLocks noChangeArrowheads="1" noChangeShapeType="1" noTextEdit="1"/>
          </p:cNvSpPr>
          <p:nvPr/>
        </p:nvSpPr>
        <p:spPr bwMode="auto">
          <a:xfrm>
            <a:off x="696913" y="2479675"/>
            <a:ext cx="7747000" cy="1309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Интеракција зрачења са материјом</a:t>
            </a:r>
            <a:endParaRPr lang="en-GB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82"/>
    </mc:Choice>
    <mc:Fallback xmlns="">
      <p:transition spd="slow" advTm="21982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sz="half" idx="1"/>
          </p:nvPr>
        </p:nvSpPr>
        <p:spPr>
          <a:xfrm>
            <a:off x="436995" y="1217183"/>
            <a:ext cx="8343900" cy="170151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800" dirty="0" smtClean="0"/>
              <a:t>Пролазећи кроз материјалну средину, јонизујуће зрачење интерр</a:t>
            </a:r>
            <a:r>
              <a:rPr lang="en-US" sz="2800" dirty="0" smtClean="0"/>
              <a:t>e</a:t>
            </a:r>
            <a:r>
              <a:rPr lang="sr-Cyrl-RS" sz="2800" dirty="0" smtClean="0"/>
              <a:t>агује са атомима и молекулима средине</a:t>
            </a:r>
          </a:p>
          <a:p>
            <a:pPr>
              <a:defRPr/>
            </a:pPr>
            <a:r>
              <a:rPr lang="sr-Cyrl-RS" sz="2800" dirty="0" smtClean="0"/>
              <a:t>Последица: Јонизујуће зрачење губи енергију</a:t>
            </a:r>
          </a:p>
          <a:p>
            <a:pPr>
              <a:defRPr/>
            </a:pPr>
            <a:r>
              <a:rPr lang="sr-Cyrl-RS" sz="2800" dirty="0" smtClean="0"/>
              <a:t>Последица: Материјална средина се мења физички, хемијски, а жива материја и биолошки</a:t>
            </a:r>
          </a:p>
          <a:p>
            <a:pPr>
              <a:defRPr/>
            </a:pPr>
            <a:endParaRPr lang="sr-Cyrl-RS" sz="2800" dirty="0" smtClean="0"/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sr-Cyrl-RS" sz="2800" dirty="0" smtClean="0"/>
              <a:t>Честична/корпускуларна зрачења </a:t>
            </a:r>
            <a:r>
              <a:rPr lang="sr-Cyrl-RS" sz="2800" dirty="0"/>
              <a:t>(микросистеми који имају масу</a:t>
            </a:r>
            <a:r>
              <a:rPr lang="sr-Cyrl-RS" sz="2800" dirty="0" smtClean="0"/>
              <a:t>)</a:t>
            </a:r>
            <a:endParaRPr lang="sr-Cyrl-RS" sz="2800" dirty="0"/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sr-Cyrl-RS" sz="2800" dirty="0" smtClean="0"/>
              <a:t>Електромагнетна/квантна </a:t>
            </a:r>
            <a:r>
              <a:rPr lang="sr-Cyrl-RS" sz="2800" dirty="0"/>
              <a:t>зрачења (немају масу већ само енергију</a:t>
            </a:r>
            <a:r>
              <a:rPr lang="sr-Cyrl-RS" sz="2800" dirty="0" smtClean="0"/>
              <a:t>)</a:t>
            </a:r>
            <a:endParaRPr lang="en-US" sz="2800" dirty="0"/>
          </a:p>
        </p:txBody>
      </p:sp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930275" y="328613"/>
            <a:ext cx="75580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27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83"/>
    </mc:Choice>
    <mc:Fallback xmlns="">
      <p:transition spd="slow" advTm="2888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WordArt 15"/>
          <p:cNvSpPr>
            <a:spLocks noChangeArrowheads="1" noChangeShapeType="1" noTextEdit="1"/>
          </p:cNvSpPr>
          <p:nvPr/>
        </p:nvSpPr>
        <p:spPr bwMode="auto">
          <a:xfrm>
            <a:off x="1071563" y="142875"/>
            <a:ext cx="7486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8140" name="Rectangle 11"/>
          <p:cNvSpPr>
            <a:spLocks noChangeArrowheads="1"/>
          </p:cNvSpPr>
          <p:nvPr/>
        </p:nvSpPr>
        <p:spPr bwMode="auto">
          <a:xfrm>
            <a:off x="1861487" y="283245"/>
            <a:ext cx="5743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 err="1"/>
              <a:t>Корпускуларна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зрачења</a:t>
            </a:r>
            <a:endParaRPr lang="en-US" altLang="en-US" sz="3600" b="1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90596" y="1128264"/>
            <a:ext cx="8318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Интеракција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подразумева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предају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кинетичке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енергије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(LET)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које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носи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пројектила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материји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кроз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коју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пролази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63033" y="2381793"/>
            <a:ext cx="8318499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Ако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прими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задржи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исту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форму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чему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ставља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покрет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011775" y="3116485"/>
            <a:ext cx="45783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ЕЛАСТИЧНИ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СУДАР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90596" y="3664103"/>
            <a:ext cx="8378969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Уколико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мета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приликом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преноса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кинетичке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утроши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промену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стања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та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интеракција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назива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854343" y="4402588"/>
            <a:ext cx="482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b="1" dirty="0" err="1">
                <a:latin typeface="Calibri" pitchFamily="34" charset="0"/>
                <a:cs typeface="Calibri" pitchFamily="34" charset="0"/>
              </a:rPr>
              <a:t>НЕЕЛАСТИЧНИ</a:t>
            </a:r>
            <a:r>
              <a:rPr lang="en-US" sz="24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>
                <a:latin typeface="Calibri" pitchFamily="34" charset="0"/>
                <a:cs typeface="Calibri" pitchFamily="34" charset="0"/>
              </a:rPr>
              <a:t>СУДАР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363033" y="5027613"/>
            <a:ext cx="8346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 eaLnBrk="0" hangingPunct="0">
              <a:spcBef>
                <a:spcPct val="50000"/>
              </a:spcBef>
            </a:pPr>
            <a:r>
              <a:rPr lang="en-US" sz="2400" dirty="0" err="1">
                <a:latin typeface="Calibri" pitchFamily="34" charset="0"/>
                <a:cs typeface="Calibri" pitchFamily="34" charset="0"/>
              </a:rPr>
              <a:t>Кинетичку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енергију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упадне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честице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апсорбује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електрон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што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узрокује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ЕКСЦИТАЦИЈУ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ЈОНИЗАЦИЈУ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АТОМА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77"/>
    </mc:Choice>
    <mc:Fallback xmlns="">
      <p:transition spd="slow" advTm="37577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WordArt 15"/>
          <p:cNvSpPr>
            <a:spLocks noChangeArrowheads="1" noChangeShapeType="1" noTextEdit="1"/>
          </p:cNvSpPr>
          <p:nvPr/>
        </p:nvSpPr>
        <p:spPr bwMode="auto">
          <a:xfrm>
            <a:off x="930275" y="328613"/>
            <a:ext cx="7558088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GB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9155" name="Text Box 8"/>
          <p:cNvSpPr txBox="1">
            <a:spLocks noChangeArrowheads="1"/>
          </p:cNvSpPr>
          <p:nvPr/>
        </p:nvSpPr>
        <p:spPr bwMode="auto">
          <a:xfrm>
            <a:off x="155575" y="2445061"/>
            <a:ext cx="288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Комптонов</a:t>
            </a:r>
            <a:r>
              <a:rPr lang="en-U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98032" y="3798943"/>
            <a:ext cx="5075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Фотоелектрични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49157" name="Text Box 10"/>
          <p:cNvSpPr txBox="1">
            <a:spLocks noChangeArrowheads="1"/>
          </p:cNvSpPr>
          <p:nvPr/>
        </p:nvSpPr>
        <p:spPr bwMode="auto">
          <a:xfrm>
            <a:off x="0" y="5441970"/>
            <a:ext cx="50752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err="1">
                <a:latin typeface="Tahoma" panose="020B0604030504040204" pitchFamily="34" charset="0"/>
              </a:rPr>
              <a:t>Ефекат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стварања</a:t>
            </a:r>
            <a:r>
              <a:rPr lang="sr-Latn-CS" altLang="en-US" sz="2000" b="1" dirty="0">
                <a:latin typeface="Tahoma" panose="020B0604030504040204" pitchFamily="34" charset="0"/>
              </a:rPr>
              <a:t> </a:t>
            </a:r>
            <a:r>
              <a:rPr lang="en-US" altLang="en-US" sz="2000" b="1" dirty="0" err="1">
                <a:latin typeface="Tahoma" panose="020B0604030504040204" pitchFamily="34" charset="0"/>
              </a:rPr>
              <a:t>парова</a:t>
            </a:r>
            <a:endParaRPr lang="en-US" altLang="en-US" sz="2000" b="1" dirty="0">
              <a:latin typeface="Tahoma" panose="020B0604030504040204" pitchFamily="34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747264" y="3937055"/>
            <a:ext cx="2573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dirty="0" err="1"/>
              <a:t>Јонизација</a:t>
            </a:r>
            <a:endParaRPr lang="en-US" altLang="en-US" sz="2800" b="1" dirty="0"/>
          </a:p>
        </p:txBody>
      </p:sp>
      <p:sp>
        <p:nvSpPr>
          <p:cNvPr id="49160" name="Text Box 4"/>
          <p:cNvSpPr txBox="1">
            <a:spLocks noChangeArrowheads="1"/>
          </p:cNvSpPr>
          <p:nvPr/>
        </p:nvSpPr>
        <p:spPr bwMode="auto">
          <a:xfrm>
            <a:off x="2156618" y="1213302"/>
            <a:ext cx="5837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err="1">
                <a:latin typeface="Tahoma" panose="020B0604030504040204" pitchFamily="34" charset="0"/>
              </a:rPr>
              <a:t>Предавање</a:t>
            </a:r>
            <a:r>
              <a:rPr lang="en-US" altLang="en-US" sz="2400" b="1" dirty="0">
                <a:latin typeface="Tahoma" panose="020B0604030504040204" pitchFamily="34" charset="0"/>
              </a:rPr>
              <a:t> </a:t>
            </a:r>
            <a:r>
              <a:rPr lang="en-US" altLang="en-US" sz="2400" b="1" dirty="0" err="1">
                <a:latin typeface="Tahoma" panose="020B0604030504040204" pitchFamily="34" charset="0"/>
              </a:rPr>
              <a:t>енергије</a:t>
            </a:r>
            <a:r>
              <a:rPr lang="en-US" altLang="en-US" sz="2400" b="1" dirty="0">
                <a:latin typeface="Tahoma" panose="020B0604030504040204" pitchFamily="34" charset="0"/>
              </a:rPr>
              <a:t> (LET) </a:t>
            </a:r>
          </a:p>
        </p:txBody>
      </p:sp>
      <p:sp>
        <p:nvSpPr>
          <p:cNvPr id="49161" name="Rectangle 14"/>
          <p:cNvSpPr>
            <a:spLocks noChangeArrowheads="1"/>
          </p:cNvSpPr>
          <p:nvPr/>
        </p:nvSpPr>
        <p:spPr bwMode="auto">
          <a:xfrm>
            <a:off x="1873250" y="293688"/>
            <a:ext cx="6215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b="1" dirty="0" err="1"/>
              <a:t>Електромагнатна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зрачења</a:t>
            </a:r>
            <a:endParaRPr lang="en-US" altLang="en-US" sz="3600" b="1" dirty="0"/>
          </a:p>
        </p:txBody>
      </p:sp>
      <p:sp>
        <p:nvSpPr>
          <p:cNvPr id="49162" name="AutoShape 16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3" name="AutoShape 18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4" name="AutoShape 20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5" name="AutoShape 22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166" name="AutoShape 24" descr="data:image/jpeg;base64,/9j/4AAQSkZJRgABAQAAAQABAAD/2wCEAAkGBxISEhUTEhMVFRUWGBcWGBYXFxkVHRgYHh4aGRUYGBcYHSggGhomGyAaITEiJikrLi4uGiEzODMsNygvMCsBCgoKDg0OGxAQGy0mICYuLS0tLS0uLS0tLS0tLy0vLS0tLS0tLS0tLS0tLS0tLS0tLS0tLS0tLS0tLS0tLS0tLf/AABEIAJUBUgMBEQACEQEDEQH/xAAcAAACAwEBAQEAAAAAAAAAAAAABAEDBQIGBwj/xABLEAACAQIEAwQGAwsKBQUAAAABAhEAAwQSITEFE0EGIlFhFDJScYGRI0KhM1RicnOSk7GywdEVFkNTY4Kio7PCNHSk0vAHJDVEZP/EABoBAQADAQEBAAAAAAAAAAAAAAACAwQBBQb/xABEEQACAQIBBgoGBwcEAwAAAAAAAQIDEQQSITFBUZETFCJSYXGBobHRBTJCU3LBIzNikrLC8BU0Q3OCouEkY7PxBsPS/9oADAMBAAIRAxEAPwD7gTQCy8RskWyLqEXTFshgQ5ie6eunhUcpbS3ganK5L5Ono1ZwTiFom4A6za+6a+ppm73hprTKWfPoOOjUSi2vW0dOrN2lDcbw4t27puoLd0hUadGJ2A89D8jXOEjZO5YsJWc5U8l3jna2IuHELXN5Gdeblz5OuWYn513KV7ayHA1OD4W3Jva+q+w4s8WsOLrLdQiyWFwzohUS2Y9IFcU4u9noOyw1WLinF3la3TfRYqbjuHFj0jmrypjPrvOWIiZzaRE04SNsq+YksJWdXgcnlbO8sxnF7FpUa5cVRcICHfNOoIjpGs7CjnFZ2yNPDVajajHOtPQTjeKWbLIt24qG4YUHqdB8BJAk6SQOorspqOk5Sw9WqnKEb20k47ilmyUW7cVDcMKD1MgfASQJOkkeNJTjF2YpYepVTlCN0tPR+rBj+K2bJQXbiqbhyqD1Og+AkgSdNR40cktLO0sPUqpuCvbOyeI8StWFDXXCgnKNCSTqYAAk6An3AmkpKOk5RoVKzyYK+s7bG2xb5pdRby588jLlic0+EV3KVr6iKpTc+Dtyr2truTgsbbvIHtsGUzBHiDBHkQdIopJq6FSlOlLJmrMow/F7D3WspcBdZlRPQgNB2JBIBjaRMVFTi3ZMnPDVYU1UlHM/no36tp1xLitmwAbrhcxIAgsTAkwqgmANSeldlOMdIo4epWuqavYZs3VZQykFSAQRqCDqCD1FSTvnRVKLi7S0oUs8XsPeaytwG4syuvSMwB2JEiQNRImoqcW7LSWyw1WNNVXHkvX+uoempFIngOKWbxYWriOUMNlMxuPlIInbQ1GM4y0Muq4erSSc4tX0XHDUikzsFxvD3XNu3cDMJ8YMGGysRDgHQ5SYqEakZOyZoqYStShlzjZZu/RfZfpNIVMzinEeIW7CZ7jQJCgQWLMdlVVBLN5ATUZSUdJZSozqyyYLP8ul6g4djrd5BcttmUyNiCCNCCDqpB0IImuqSkroVaU6U8iasznH8Tt2Y5hIzTGhO0Tt76pq4mnS9d2KZSUdIm/abCgEm4QBqSVYADxJiqVj6D19z8jiqJuyFMN23wFxgqXpJ1HccZh1KkrDfCam8XSSu29z8i6pTnCOVJZtfR1jn85MN7Z/Nb+FQ/aFDndz8ijhYjfD+J2708sk5YnQjfbf3VdRxFOrfIZKMlLQO1eSKr+IRFLuyqo1LMQoA8SToK42lnZKEJTkoxV29SEsHx3C3WyW79tmOoAYSR4r7Q91RVSDdky+pg69OOVKDS8OvYaM1MzE0AUAUAUAUAUAUATQBQHl+1XErlproB7voWJuRA+6IUCmd9mNU1ZNXXQ/13nqYChCooyaz8JBdjyn8jypTlphbYP/AA16/H93GWLQ/wADtWW1lFbL/iS8D2XPLqVp+8jHvpSl4pDN9yrcXInv2WO/UNetn7IqTzcJ1eZTFZXE09Ul3qD8yviFqMObUaIOLMoHQoxCx5977aSXJtsyu4UXetwm3gU+m+nwNay844XJ3xRt/wB30NWA92bWrV9Zfpt/aZJR/wBI4fYyu3hbX3ZjLwf/AA1wHa/YwLsPE3r1wP8AMGKrXqvpUe9mup9dFrTGVW39MU1uNY63uWR3TxIgjoR6Mbn7Wvvqds9tWV8jHa1PL18F+e3gI4HDm7h7SNqF4bfT3ElEkfBaillRSfNZoqz4OvKUddaL3Xf5hvjbcy3ec7rw0uPJml5HxtqfhUpq6fwlGFWROEVrrW3Zvmd8eTmnFn2OHqV8mc3XJB/uJ8hSpnyuiPn5DBfR8CttZ37MlfmYdo/pfST1XhzMPIuWbT4oPlXamdy6v14EcFyFSS11fBJfmZq3mz4zCg6gWL90de99CgP5rsPjU27zj1P5GSKyMNVtzors5TtvSfYZlhM2Cw1v6pxK24/At3mIU+UIBUEvo4x6fA1TvHFVZ68hvtlFK/8AczW4GctzGjouIzAeGazac/NiTVlPM5dfyRkxWeFF7YeEpIx+EpltcLfq7NmPibtq5cafewBqqGiD2/NN+JtxDvUxUNS0dGTOMVuTsbKjNxB5H3PDW8vlzLj5/ny1+VWWvU7DC+Tg10zfclb8RHZg5MO6HazdvoPJFdigHkEy12lyY22XGO5dZS5yi+1pX7zIwVkrhuH3joxuo7nxOIV84+Lup+AquKtGD6fH/s21XlV8RSWjJaX9DVu6PebvajENbwt0oSGZRbUjozkW0PwZgatqtqDsefgaaniIKWhZ31JNvuQr6IuHxWECAKptXMPA65Qty2PgFufnGo2UZxtssXKrKth6uVpylLfdPfdbhztTfZMLdyGHYC2h8HuEW0P5zCpVW1B2KsDBTrxUldLO+pZ34CPHcItizYe2sei3LWWOlskWrgnwyMT8KhUWTFNareTLcJUlWqzhN/WKV+v1ovelvPRLV555g2F52NuOdVwyraTyuuM91vfkNsfFqqXKm3s8Wbp/RYWMFpm238KzRW+7a6jrBjlY67bGi37YvgfhoRbunw1U2vtri5NRrU84qfSYWM9cHk9j5S71IR7a72vc/wDtrzPSmmPaeTX1Hh8UovXuUdbdsB3HRnM8tT4gQWI/FrBF5EMpaXo6OkupvgaPCL1pOyexLS106k+sa4hgxdQqdDujDdHHqsPcf4VXCWS/EpoV5Up5W3Stq+fmRw3FG7bViIbVXHg6nK4/OBrtSGTKyGIpcHUcVo0rq0o9j2J3u+5P91ep6K9o7R1nosZiFto1xyFVFLMT0A1Jr1nJRzs0wpyqSUIq7ehGJw7hpxJXE4pZ+tZsNqtpfqsy7G8dyT6uw2k1Rjl8qfYtn+TdWrLDp0KD6JSWmXQvs9GvSzW4hwy1fTJdUMu46FT0ZSNVYdCNaslBSVmZKNapRnlwefx6GtfaZvDcXcs3BhsQxaZ5F4/0oGpR+gugfnASOoFcW4vIl2P9azTWpQqwdeirc6PN6V9l92h6jdBq4wk0AUAUAUBE0BlYztBYRzbUtduje3aU3GH40aJ/eIqt1EnbSzVTwVWcctrJjtlmXZt7LnOFxeLuMJw6Wrf1uZdl48ktgr82opTb0W8RUpYeEWlNylqss292f9psVYZTx3bxe9b/ALS1fsfnmzH6jWevpXU14Hs+inyZdEoy3KfmZGOtjmYj8A4hvniMNc/dVUlnl2+KNlKTyKfTkLdCcTm8JTF/2iYgf9ZcX94o9Eum/idi7TpfZcP+NP5F+NSXdfweL/abZ/fNdks7XxfIjRdoxfTQ/MWYc/c7njjp/wClKfuiu3zp/a/KVyzqUf8Ab/8AamKYYRZtD/8ANwj/AF3qHs9kPEul9ZJ/axH4DX/+xbPjxG59mGcfuq63KXxPwMf8KX8qP40V8BHdUeGDuj/NYVGCzdj8SWKd5J/bX4YldwZsPejrwm3H5t6KN3i/hOweTVhfVWf5Rt9Vx/8Aylpf8q6f313SpdS8GQjyZUP5kn/dHyOLgLelx14dYHzGIo8+U/sr5iHJ4H+bL8g/hDOLwpH3nc+1sPFSXrR6vIzzzYaov9xeEhTC/wDDYT/mz/qXq4vVj1+ZdUf01b4P/k0MDpex/wCMjf5KCfs+ypx9aX61Iy1s9Kh1P8T8zNw+mF4T+Ph/tw9wfvquPqU+zwZsq58Ri10S/wCSJrYb/wCQv/8AL4Yf48RVqX0j6l8zFUf+jh8cvCAhz8ljiZOmS5ePzsW2/fUHK0Z9FzQqanWwy2qP4mvkXcaslMDaH9U2EPuCXLU/YK7JWgui3dYrws8vFSb9pT74yGO0neOGtf1mItmPK2GvH9iu1NS6V3f9FeCzKpPZB/3Wj+YntCIfCXPYxKj89Llofa4pUzOL6Rg88asdsH3NP5B2kOb0a37eJtf4M17/AGClTUun/IwV1wk9kH32j8xrj2E52Gv2ur27ij3lSB9tSqK8WugpwlXg68J7JLxLOFYwXbFq6Nnto/zANdjJOKZHEU3TqyhsbW5iHZPvWDdO9+5dvT+CzHl/5YQfCoUs8b7WaPSHJrcGvZSj2pK/fcOPdy7hb3RbvLY/g3QUH+Zy6VMzjL9Z/wDIwnKp1aW2N11xd/w5Qh213te5/wDbXl+lNMe08utpR4rgneRrv9c7XP7vq2/8AU/GsFbM1HYTxmaSp81W7dffc0KoMpnYb6PEXE6XQLq/jCEuj9hv7xq6XKpp7Mz+RrqfSUIz1x5L72vJdh7fsWdbvuT/AHV6Xor2iujrGuKH0nEJhx9ztZb1/wACZmxbPvYZyPBB0NejNZcsjVpfyPWofQUXWfrSvGP5n8l1vYb61ceeiaHRPiXD0v2zbuAkGCCNCpGqspGzA6g1GUFJWZbQrTozU4ae5rY1sM3hvEntOMPiiM50t3ohb4/Ut0DdOu400FcJtPJnp27TTWoQnHhsOuTrjpcfOOx9j6d0GrjCTQEE0BncU4zasQrS1xvUtIMzv+Ko6eZgDqahKpGOZ6dhooYapWu45orTJ5ku35LO9giOH4jE64lzZtn+gtNDEf2t5df7qQPM1DJnP1sy2ebL+Go4f6lZUudJZv6Yvxd+pGvgsDbsoEtIqINlUBR8hVkYqKtEx1ak6ssqo230jEVIgTQHnu1fB3xPo2SPo8RbuNJj6MTnjxO2lU1qbla2pnoejsXDD8Jl+1BpdbtYzsV2fvG5xFhEXrQFjUeuVl58O+F3quVKV59Og1Qx9JU8NF6YO8uq+buF34BiMuEAQS2YYgZh3M963iH/ABtVddJ1aucFO0Vv33JrHYfKqtt29jNptGUF4p9g2nCLxxV8soFrJf5bSO815bWYRMiCjb+0KnkScnsz95S8XSjQppPlXjdbMjK8cruEhwrFLw5Po5xIum9ysw65kAzbaKQfhUHCpwejPe5dxnDPGtZX0eTk5XUr6OloaxvBbgvWFRM1vJhUdpEIMPc5momTmBgROtSlTd0rbO53KqOMp8FOUnZ3m0tuXHJ7tLL8PgbxxkG2RaS9cxIuSIYtaW0qATMy1wnToPGpJS4Sz0J37iE61Lit1LlOMYW1q0rt7NCW97COzvDry3b4uoVRVa1baQc6tdu3JEdAjINes1yjB3af6zsYzEU5Uqbpu7zNrZaMVZ9qZTwDhN427iXUNuMLbwayQc2QXA1wQT3TmWJ13rlKMmrSWpLxJ4zE0suMqck+W5u2q9rLrVncb7OYG89m+b9vlPeCplJBhVtLbJlTGrZyPKKlSi2nlLT5FWNrU1VhwMspRu79cnLwsus47NYG6Vutftm0WtWcPBIMi2jBnGUnulnaPIedcpRk077EtxLHV6alFUpKSUpTzfaazdiSuT2Yw9/OrXrbJycOmHBJU8xgfpHXKfUOVImNz4V2mpN3ktCsRx1SjktUpXypOWbUrZk769JVgcHfz2rDW2CWL968bsrldDzTaVYM5vpBII0yHxrkYyylG2h6f11k61alkTqqSvKKjk57p5sq+rVmz6yzjFvEJdvi1bZ/SbVtEcRltuM6ObknQBWVvPKRvXZqSk0lpI4eVGVOm5ySyJNta2szVum910XTHeMYBlw9sWVznDtZdV6sqEBlH4RTNHnFSnG0VbVYow1aLrSdR2U1JN9a07zrgaO12/iHQ2+aUVFYQ3LQQCw6SzOY8CKU7tuTRzFSjGnCjF3tdtrRd7OpJdtzL4xg7puYiwtpjbxbWSbg9VVgJiMxnRsirHiWHgarnGV3FLT+ma8PWpKFOrKSTpqStrbveNtueWfqN/jeCN/D3bQMG5bZQfBiO6fgYq+cbxaPOwtVUq0Kj0Jpsy+HNexF+3du2ntLZtkZXiTeeA+WN1VQQG65zG1VwypSTkrWNVbgqNKVOElJyerVFaL9Lvo1WNHtFgmu4d1txzBle3O3MRg9ufLMBU6kcqNkUYOrGlWUp+rnT6mrPuYjg2uYnEW7rWntW7KNAuAAtdeA0CdkUEZtjn0moRbnK9rJeP8AguqKFChKmpKUpPVqivN2dtVs+k3oq4888nlxNqzcwVu28lnS1eAHLWy5JDFp7rWwSuXc5VjQ6Z+UlwaXb0HsXoVKscTOS1OUdbkloXxNXvqu9h6nCYZbaIiCFRVUDwAED7KvSskjypzc5OctLd32lHGcCL9m5aJjMIDD6rbqw8w0H4VyccqLRZh63A1Y1Nj7ta7UeG7WXcViEt2fR7qXSGS64UlEHdDOjj1pE5QNdRMQa83FJycZNPk9F8/YWVKNGnU4VSyorOkvWexNaraym1w91UKtpwFAAGRtANANq8l06snfJe5+R5UsqTbek79Du/1b/mN/CucDV5r3PyI2YlxPhV5wrW7bi5bbMkqwB6MpMaBlJHloelW04TV1KLs82h+RooTyW4zXJkrPo6ew1+zOPxAFxbeEvC62QDmobaIe9Ja4dGA8EzE16OCpzpZWbT+s5soYSnFt1KiUejPJ9S87HruCcN5CFS2d2YvcuEQXc7mOg2AHQADpXpU4ZK6TuJr8NO6VksyWxL9Xe15zRqZnCgAigFcfgbd5DbuKHU7g/YR4EdCNRXHFSVmTpVZ0pZdN2ZlphcZh9LVxcRb6JfJVx4AX1BzD8ZSfOq8mcdDuunzNbq4atnqRcJbYq6+7mt2O3QW/ypitvQnnx51nL882b/DXVKfN70R4Chp4ZbpX8Ld5W9vHXtGa1hk/s/prnwd1CL+a1c+kexePkSUsJTzpOb6eTHcrt70O8L4PZsSUXvt69xiXdz4s7an3bDpUo04x0FFfFVa1lN5loSzJdS0D4FTKCaAKAKAiKAIoAigCKAIoAigCKAIoAigCKAIoAigCKAIoAigCKAIoCYoAigCgCKAKAiKAmgCgIigMrj/HrWDTNcDmdgiE/NvVX4kUBl8P7cWHQM6X1JnurYv3QBJA7628p01091AOWO1uGdlQLiJYhROGvqJJgSxtwB5nSgGU47bJgq66uASA2Ypc5RCqhLE5tRptrpQEfzjwvei6O6FJgMfWAZIgd6VIOk0BFvtFZy3GbMgtlpJUkMoMZ1KzmX3bTrFAX/y3h5Yc1AUDMwJiApYOTPhlb4CdqA4xHHLK2hdBLKzhFCqxJbNlICxOmp26UBB7QYaJ5giAQYaGByQVMQ3rptPrCgIudosKASbqwuWYDGMyl1mB1UEj3GgC72iwq5s11QELKx10ZRcLCY1I5dz80jegLLvG8OubNcAyzJMiINwGTHjaufm+YkAs8assyrnGZyQo11jqdNJ8/CgNGgCgCgCgCgCgCgCgCgCgCgCgCgCgCgCgCgCgCgCgCgCgCgCgCgCgCgCgCgCgIZQRBEg9KAqwuFS0uS2oRQSQqiAJMmANBrJoC6gFH4baO6DckESCCWzkgjUHNrIoDheEWBtbA2iJXLAAGWPV0CjSNhQE3uE2H0a2p9b/ABatt49fGaAh+EWDvbUjvaHUHNmLSNjOZt/aPjQE4vhdq4gRwSFYMDmOYEGZDTPiN9iRQFdrgdhc0INSCOmWMkBI9QDIm0eqPAUBZd4TYaS1sEnc6idMupH4Mj3EjqaAluFWSCDbUglmjpLBg5A2Eh3mN8x8aAqbglgvnKAmSSDJBbMXDZTpmDFyCNi7HrQFmF4Xbt6qDILGZjQmcukAqOgO3voB2gCgCgCgCgIJoDNHHrGTPLZDs2VgCYkqCRv5eII3BFAOYHGJeTPbOZSWAMEaqSp38waAuNAZg49YKZ8xyGYbKwBIElQSPWGuniCNwRQDuDxS3VDpMGYkRsSDQHWKxC20Z2nKoLEgTAGpMDyoBK7xyyozMWCnUHK0MJgldO8NtuhBEg0A5hcQtxcy7SRrpqCQR8xQFrGBNAZZ7QYfJzMx5ZmHytBgSwBjUgTI/Bb2TAGjh7wdVddmAYdNCJGh2oAxN8IrO0woLGBOg1Og30oBG5xyyozEsFPqtlaG1C90x3pYgCN5BEjWgH7VwMoZTIIBB8QdQaAjEXgis7TCgsYE6DU6DegEL3HbCLmZiF1IYq0MAYJUx3tYiN5BEigNG24YAjYgEe47UBxir620Z20VQWJ3gDc/AUAjc49YUAksAwlTlPfG0rp3htt7S+0JA06AoxmKS0udzCyoJ8MxCifASRrQCd3jtlYzZ1JiAyMCQQzAwRporHX2Y30oDSVpEigJoDMPHbMM0tlQlWbK0K4kFCY9aRHvIHUSA/YvB1V12YBh00IkaGgLKAzf5bswWlgoOUtlaA3sEx63SPEgbmKAfsXQ6hl1DAEHyOooDomgMs9ocOE5hYi3r3yrAEgSVBjVtxHiCu4IoDTRpEjrrQEk0BmDj1jJnBbIZhsrAEgZioJG4E/EEbgigNMGgK8TfCKztMKCxgToNSYFAJPxyyACSYYFlOUw6jdlMaiNfMEETIoDRUyJoCaAKAKAKAKAwMJhcuI5IsOLKIHW4XlC5hSAh6wSffJiTJA3hQE0BgcNwgF97Xo7JZtZWtuXzI7MO8Qh2Op8dZOhMkDdVQNtKA4xNlbiMjaqylSNtCIOo8qAyeHWiMRcQ2GW3aUC1cZ8ykNDMqKfVAMDrEAaCBQGyqgaDQUB1QGBwXBxcuWzh3t27LfRFnzK8qQzqvQxPj656k0BvARQHF+0HVkbZgVPTQiDrQGRwyyefdQ2GW3bAFp2fMrBtXCofVAIjrA0EDSgNqgOLtsOrKdmBB6aHQ0BkcGtHm3Q1h7a2iUtFnzKynVii/VGg8YGgjUUBt0BVibC3EZGEq6lSNpBEH7KAyeD2ZuXVfDtbW0eXaZ3zhrZMnID6okL4/VH1YAG3QFOLwyXVyOJUlSR45SGE+UgUBmcFVi94XLLoEYW0e4/M5iLOUidh16k5tSTQGzQBQGBwXCZzdNyw9mL7tlL5luGcwuxtqTttoPAQBvCgA0BhcHwuZ7wew9pUukqC+Zbp1+ly7ecajY7jQDdFATQGD2ewsg5rD2BbuMERnzg6RzQOhaT5SSdyTQG6BQE0BgdnsJKnPYeyLdxgltnzqdI5gHnJ8pJO5mgN4UBxftB1ZG2YFT00Ig0Bkdn7JZS1yw1kozW0R3zgW5BBUbAExp0yiNIoDboBTi3M5F3lTzMjZI3zQcv20AjhHxAxLK88vVg2Tut3VCqupKwQ5MnwjcwBs0Bk464wcgEjbYnwFAL85vab5mgDnN7TfM0Ac5vab5mgDnN7TfM0Ac5vab5mgDnN7TfM0Ac5vab5mgDnN7TfM0AumIfnOM7RktmMx3LXZP2D5UBdcxRUSzkCQJLRqSFUanckgAdSRQBaxRYSrlhJEhpEglWEg7ggg+YoDrnN7TfM0BRcxD81BnaCtwkSehSP1n50Bfzm9pvmaA8723xt1LNspcuKeaBKuy6ZH0kHar6MU41L81nnek5yhQvF2zrQNdnsXcZsRmuOYugCWYwMiGBJ0EzXl+j5OWHTbu859DjoRjTotJK8M/Tnek1WxsGDcg6CC8GTOURPWDHjBraeeS+KIgFyMxganUwTA+AJ+FAd81/ab5mgI5ze03zNAL4S+5NzvNpcgd46DKmgoDm1xi2wtlb4Iuki3DznKglguusAGfdQDfNb2m+ZoA5r+03zNAIcZ4g1q3zCzwhDGGMkDUjfwFAJ4jtSETEM2Y8gKYR8wuZlDAI2knUA+E+FAaWBvvlMux+kuj1jsLjAfZQHOOxbKbRNxlXO2Y5iBlFq6TPlpPwoBOz2nRhP0o+ja7B37rFGt6N90kHTr0NANcLxzXELhnhjmAJMgFVIG/nQDvOb2m+ZoCOc3tN8zQE85vab5mgDnN7TfM0Ac5vab5mgI5ze03zNATzm9pvmaAOc3tN8zQEc5vab5mgDnN7TfM0AxgLjFxJJ33J8KA1qAxuIfdG+H6hQC9AIYm9dV3IDFVS3lAUEFma4H6ScoyGAdvfQCNri+JJWcKwWFYnWdbeYqFIHeFwqsGNM3URQDSY66baNyjmNzIVyv6mcrniO73e93tPOgFMLxq8622FgkO1vUK8BWNsMZI+qGZs3qkIdqAleM3zAXDMW7mYHMuUFbZJMiTqbqiBqbfQSQBu0AUAtb+7P+TtftXaA44nYS6hRrmSGtsSCAVyutxd9pK70BnrwC0pIW4VADDJplAZ7t2Ms/hkeOVSOpoDYsgABRGgjQADTwA2FAVXfutv8S5+u3QGZjONuhcBF7j5CSRBJBZACWAnKO9JEEjegEe2t0PhrLjZnVuvW256gGtND1anws8z0t9R2rxH+zfrYn8sP9NK8j0b+7R7T6XH/V0Pg+bL8bwlHu81nMgIANIUqXbMB7RBInoAY3M7jzRDE9n0fl5b2isWOY5jl5YtlkJMhgVBDdNfAUBZa4EMsm8JLB+6BGhuOrDWc8N63UKNDFAbqKAIE9dyW666kzQFGDMNdP8Aaf7EoDAwnZlAqKuIDZVypAGhNprd0qA31mK3CPFfOaAaw/BQGRvSS0OW70NnabBYHveNokAQBnGkLBAVwPZ88hEe8gblhGCrKhhbFtnHf1vBv6T3aUBtcXsq9vI/qsyq2sd06HX3daASxdrBXM1x3UghmZs5AhlWwx0O0BV8jB3oB7C4qyCbYuoWLucsicxPMKx4gMPhFAUYzE4a6qlrq5Acx1gMO9bIJ8JaD8utAVXrWDzM7MgIZbpl8oU25AaJhQO95GCaAd4ZZCKyL6qtlHXQKoGvuoDPxPBbri79Pyy5eIUtAJOUmXHeXQiIjXfegOn4ReZ2Y3socycgIIAMKoJaNUkEgCCJG+gDOA4W1tpa4XGTKQQe9omrSxmMpjQQGbfegF14G4CjnmBa5R7pBM6O2YNoTqesGDrQA3BLkj6cwABlyHWHR4MPqpClSPBzqOoF+H4U6szG85zK6hYIC5iCCozHUGdTqZGsAUBRh+B3Eg89iVVgJUwCc8EAP+EJBkHKNooCt+zr9MTcVYIC6wJ50E97vQLg8u4D4ZQGsNwtluBzdZgJ7pkbm4d80HRwDIjuKYECANOgGeH/AHQfH9RoDYoDG4h90b4fqFAL0AUAUAUAUAUAUAUAtb+7P+TtftXaAVx/BxcfPnZTKHQIQApB0BXcwNTP6qArHZ60Do90aBQJU5QFZQBKnox3mgLeH8HS0/MzM1wrlYnY+pML9USsx+Ed6AZu/dbf4lz9dugGaA8z29+42/yo/YuVpoerU+Fnm+lv3ftXiN9m/WxP5Yf6aV5Ho392j2+J9L6Q+rofB82Wcb4EMQH+kZS6Mh0Vl1t3bUwRO1xjvGgrceYRd7OWmJJa5JDA6qJLG6SYCxM3X8ttN5A6v9n7TAiXG+qlQdVuKSBlifpGMxvHnID2AwSWU5duQuZ2111d2uNr+Mx8/GaAjB+td/Kf7EoBQ8GEoRccZGLAaRmLM8kddWjXoBtrIFQ7OoMoW44VWtvlEalORlkx/Yr+c3kQBy/Zq2RaVnYiyoVRCiQptFC8DvMOWPKTMaCANDiS5lUHYuo+ZigFrnZ7DkRlbaCQ7gsNfWM66mfeB4UB3gOH2B30t5Sr3NZOrBirMdYJJBOvjQEX+G2A6k25LkpMn2XcyJ8j9nhQEjgWHiOUIMSCWIMEkSCYJBJg9J0oBnB73Pyh/UtAMUBlYjgVtmZpKlrq3TAHrKqKNYn6s/3j5QBX/N5JkOwPMF5oCjM4KMWMDclf8R8iAJt9n7YVVzv3VRJWFJC5oY5dC5nVj110oDu5wVTZWwCAmbMwKzm3I0J9qG94oBb+bgZWFxz3svqd3L3Cr5eq5rjO5g66AyJBAsbs5bJnPc2gCdhlKnpJYiO8ddPMyAxheDJbucwFie+dTMZmuOYPh3zvOw85A0qAKAZ4f90Hx/UaA2KAqfDoTJAJoBXH2glt3S1zGVSVQGCx6CelATgLQe2jva5bMoLITJUncT1igL/RE9kUApxVeVad7djmuokWwYLa+OvTX4UBfhrCsis1vKSASpM5SRJEjeNqAs9ET2RQCnFl5Vp3t2Oa6jS2DBbUddemu3SgL8Ph1ZVLW8pIBKkzlJGokbxQHYwNuScgkgCfITA+0/OgEuMzatF7WH5zgiLYOUmTBM67e6gHVwqQJQA+HhQE+iJ7IoBHjFvlW2u27HOuKO6gOUmSM2uvTXbpQDdnDqVBNvKSASszB6iRvFAZ/G+F2n5Ia3mXmiVgEaq6yZ1gEg6a/Ca6pNXtrzEKlONSOTNXQniU5AxD2cK1wh7YyAhM3dUtcDQSdCFM+x01qunTjTjkxzIunUnNJSd7Zl0I2LRsMQoKFiA2UMCYIBmAdoI186mQLkw9sgEAEHUEGQR5GgEeNE2ree1hzfaVGQNl0JgmddqAfGFT2RQHKYC2JhR3jJ33gD9QFAJ8ZJtW89rDm+2ZRkDZdDuZM7UA6MInsigJ9ET2RQGfxkG2qG3hueTcVSAQuQa9/Xw/f0oDQ9ET2RQHNvA2xoEA1J+JJJPzJoBDji8tFe1huewcQobKRIKlpPgCR8aA0fRE9kUBymBtiYUamT76AS4sTaFvlYY3s1xVYBsuRTu5neKAf9Et+yKAPRE9kUAhxUm1y+VhjezXFRobLkU7uZ3j/wANAP8AoieyKAPRE9kUAhxUm3y+Xh+bnuKjQ2XIp3c+Mf8AhoB/0RPZFAHoieyKA5u2LaqWKiACT7hqaAzuFcSt3LpQWWRgGMkqdltMfVY9Lqf4vKQNqgCgMzjmAe6E5ZAKvmaSVzJlYG3KgkBjAPgNdSAKAoPBM6srs1uXzqtpzCDKFygldiZYiN2jWNQNkUBm8cwNy6LfLIBV8zAkrnTKwa2SoJhjlB8tdYigKf5GLqQ7Nb7+dVtPoggDKCV1BMsRA1aNhqBsCgM3jGAe61tkKws5lYlQ6nKchIB7sifhEEE0BXZ4RIUuxUqxYKjSqjOrhBmEx3QNANJAgRQGvQGXxfAPce2yFYWcyMxUXAcsKSAdJE/ADYmgOLfBpCF2ZSjFgqOcoBYME7w1UQBsPKIEAa00BidoArG1F20hD6q9zJzBEm1I11gEjy2I0oBXC4iyCl0XLjZQ7omHF29byMQkDIhza6gCI1+qtAaT5711Poytu0xaXEFmiENtQdhLSWA2EAzIAHV7N17i281u7kzZATcFwd0sQTlKZAg0AIy/WnugZeAt2EC23dhbR7rRdsXLcsFPMJe4ADbhmIMQRoCQpFAbPC8Rhsirh7ltkCgqEcMMh2IgmR50BTxbh73Llp0ylUDZ0YlRcBK5Q0A6DVttwBsxIA64dwwoVd3bMFuLkDEoA7hwBIk5QFUHTQba0Bp0Bk8W4fcuXbTrlKqGDozFRcnLkBgGQvebUbwOpIAt4dw4oVZmJYB1yzKgM2YKCRJyiFBMaDYSaA0aAz+M4J7qAI2Vg0zJGkMCJXUTMSNpka0BRheEnPnbuQ0rbttKjQTBZQRJGoXKDJmZMga9AIcbwb3rRS22R8yEPqMsMCxEazlzD4xpNAL4LhbC4LhAthQALVtsy5oIZiWQGdYgROUEyYgDXoDO41gnuqotsFIYNMlZEEFZXUZpiegJO4FAV4HhhV+YxyxOW0jSighQTqo1JE6ADXzJIGrQGdxrAvdVOWQCr5jJK5lhgySNQG0B8BruBQHHD+GlHNxjl1OW0jSiggTEqDJIzGIGu2kkDUoDGx/DLjX+YAj28gU2nZlBeWhzCnUAgDT6xP1RIDfCeHmykF2uMxDMzGZbKqkjwBiY13oB6gIImgOVtgagAfD3fwHyFAd0AUAUAUAUAUBxdvKolmCiCZJA0GpOvgKASPG8N0vIxAUwhzmG9QwkmD0NAC8WUyFt3mILr9xuJqgkwbgUEHYNME7HQwBAx14ju4ZwYU/SPbUSd1ORnIIHlHgaAkNiST3bKDM4BzPdlf6NiMqQZ3WT7zQEeiYhhDYgKcoE2rQWGkEsBca4II0gzvvQFLqnMyPiLpYksFLZAAQSEBtqoICqxAJJ0J6TQHR4PhSAjotwFckXma9mAOaDzSxYhgDJk6CgHLFqyssi2xmJJKhRLdTI3O9AXC8pnvDTfUe/9VASbiggSJOwnf3eNAci8piGBmY1Gsbx40ANfQbso1A1IGu4HvoCjFYaxdDLcS1cB7rBwrAxBgg+cGKAXXAYYkMmVSX5n0blMzdScjDNpuDIoAtcNhQLeIvAZSoOdbu5nNmuqxZhtqYigLGw+IB7t9CJT17WY5R64lHUZjoQYga6HoBBuYoR9HZYd+SLjIdvowFKEGToTmEb60BB4jcE5sNd0CmVa04JPrKO+GOXroPKaA6HFrc5SLqnMyd6zdAldScxXLljZpg/A0BNni+HcgLetElc8B1nLOXNEzlzAifHSgHhQBQBQBQBQBQGPxHirW7pQBYX0aZmTzrrWtIOkROxnbSgFrXa20xQZH75AHqnfkxsTr9KsjybfSQObHabO9si2RacesSMwZmtKmk+rNwA9dD0iQOrfa/DlQ0PlkDMFJAkqATG3rCgNHh3FkvO6oG7nU6T8N/MeVAaFABNAVelJ7a/nCgFMfxvD2cvMuKoY5Q24BiYJHq6TqdNKAdtXVYBlIYHUEGQfcRQHdAFAFAFAUY68Utu4ElVZgJAkgEgSxAHxIHmKA87h8dw4qDdx9q65FsszYoAMyjRhbW5kSTqQoAPWau4vV5r3M5lJay+xjeFKZS7ggZYyHszL+uZmZbSfGKcXq8x7mV8PT5y3oeXtBgumKw/6a3/ABpxerzHuZzjNHnrejscewn3zY/Sp/GnF6vMe5nONUOfHejr+W8L98Wf0qfxpxerzHuZzjmH95Heg/lvC/fFj9Kn8ajwNTmvcOOYf3kd6I/lzC/fNj9Kn8a46c1pT3DjdDnx3ox+J28BfdnbForMhTu3rQ0K3E3IJ2cmCYkKY0qNmON0OfHehdcNgkINvHW0CsWQcyy2Uu7vdMtJJJc6k7hSZ1nh3jVDnx3oGwXDSpQ4xMkg8v0i3lHddCI8CrEGd4AOkg8uhxqhz470Tc4Zw5wQ2KVgxkjnW4Ii6pUxupF15HXTpIMXUitaOrEUXomt6Gcdh8NdZW9LSFVUC57cZe8tzX1szK0SCIyqehmLr0l7S3omqsHoa3luH4fhFZWF8ErlJ79vvFSWUmAIIJPqxOxkaVHjVHnx3oldFl3hmGcMDe0Y3DAa3pzM2eDEnViRJMe7SovGYdfxI70SsyP5Ew2h5h0fmA5k0IYsomNQCdJmo8fwvvY/eXmS4OT1MpvcHw5ck34UhtAyA5me5cJzRIgvoBG2s1LjuH95H7y8zvA1Oa9zH+GNh8Pb5a31IzXHl3SZd2uNtAiWMabRXVi6D9uO9EuL1eY9zGDxbDje/a/SL/GpcZo89b0d4rW5ktzODxzC/fNj9Kn8a6q9J+0t6O8TxHu5bmcntBg/vrD/AKZP+6pcJB60S4jifdy+6/Ij+cWD++sP+mt/91SujvEMV7qX3X5Fd7jmAcENicMwO4N22QfgTXR+z8X7qf3X5CgxXCwxYXcIrFlclbltCWXRWYqRmIGmvTSu2Y4hivdT+6/I74Xi7IvLbw+JW6hR8yc4XyGkEPmZzcjVljUertGpxaK6mGrUlepCSXSmvE364UBQBQGde41ZQsGJXK4tmQfWKhwB490g6eNAcHjliSC5EXOVqCO/myaSNRm6j37UADjliFOeM4VlkEZlYgKyyNRqPhQHacWtG1zgSUlVkK0ksVCwIkzmH/gNAU3O0OGVWZngKAW7rd0ESubTTMNp36UAP2jwyxNwagsNGMqFZ823q5VJB60BdhuN2Lji2j5mM7A9GuKdfDNbcTtp5iQH3QEEESCII8R1oDF/mdw77yw/6JP4UAvi+w2BfLFhLYBk8pVtlvwWYCcvkI6UBtcP4fasJks21Rd4URJ8T4nzNANUAUAUAUAjxv8A4e9+Sufsmuw9dDUfmexsK+lekw1B21UkYag5aqRhqDlqumGoNrtXHoMb0nLVnmEVtWWZNFbVkmTRwayTJHK71lqE46TRwtYKiN9I1sNWGoehSNXDVgqHoUzWw1YKh6NIcubVmTzm+AhiK0QNMDKxVa4GuBlYmtcDZTMrE1qgbIGdc3rXA0rQV1qgSIrVAEVrgD1v/pcP/fH8lc/WlWVfUPE/8g/dV8S8GfX6ynxoUAUAvdwFpvWto0tmMqDLQFDajeABPgBQHDcMsGJs29CCO4uhEFSNOhA+VAdJgLQ0FpANNlHQyvToQCPdQHFzhlkqq8tcqHMFgBZgqO7tsf1eFAV2ODWFBHLUyFHeGbRU5ajX8Ake5j40BceG2ZJ5VuSSSci6k5pJ0/Df89vE0B2mDthswtoG17wUA6lmOvvZj72PjQF9AFAFAFAFAFAFAFAJcaE4e8B/V3P2TXYu0kwfn+32UxygZsLeGw1WNToB750r3+M0ecjHOEnqG07L40ROFuiTAldzqYHjoCfhXViaXORknRqP2Rq32bxgIBw12TJAy6wIkx8R8xUuM0ecjHPC1noixq12excx6PckQYy6wZgx4aH5Gu8ao85GSeCxD9hjKcAxRkCxckaERsd4PhoQfjXHiaNvWRlfo/E39RkDgGKO1i4dxos6jQj56VRLEUn7SC9HYnmMqPAcVlzcl8sTmjSN5naI61nnWhtJr0fieYzm52exYEmxcA0EkRqdB8zpWaU47SS9H4nmM4fs7ixE4e4JMCViTqYHiYB+VZpMlxDEcxkDs7iwwHo9yTJAy6mImB8vnWaab1ElgcQvYY9h+BYoGORcmAYjWOhjw0PyrHOlN6jZTwtZaYs0sNwjESRynkaERt118NKxzw9V6Is3U6M1qZpYTh107W2MEjQTqNCPfNY54OvqgzbTi0aOHw75c2U5YnN0jxnaKxVMBiX7DN1OSQ3dssFkiBpqdtdBrWdejsVf6tmyNWG0TxOEuadw6mB5neB4ner44DE8xmiNemvaRm4nh16Y5bSZgRqY3gfL51qhgsRzGaYYmjzkZt/hGIJgWXmJiNY8Y8K0wwlbms1QxlBe2jOvcCxRkCxcJG4A266+GlaYYeqvZZqjjsMv4iET2dxZmMPcPTRZ1G499aI0qi1F69I4X3iKx2dxZGYYe5l3mNI8Z2rTGEthL9o4T3iIbs7iwJOHuR4xp5a1oih+0cJ7xA/ZvGDfDXROglYk+A860xaO/tHCe8R6X/084RiLGMzXrT2wbbgFhEmVMCp1JxcLJnkem8ZQq4ZRpzTeUnm6mfUqznyoUAUAUAUAUAUAUAUAUAUAUAUAUAUAUAUAUAvxApyrnMbKmRszbZVg5jPkKA84vE+baa4Wu8u24D62cwZbndhRb72oUnXrAzEEUBo4ZWusod7isoW6sG02jBl1It7wT4jwJgwA4cASwfnXJAYDS3scpP1PwRQEjAHMX51ySAp0t7Akj6nmaAi3gCpYi9cljJ0t7wF9jwAoAs4AqCBeualm2t7sSx/o/EmgOBwr6Llc25ky5I+j9WI3yeFAZvFL5Diyz3SGa2qGbYDXZDhZ5XdAADEnfYAnSgOXxRcmWufQMGfvWtCcydwcvviJPTw9YEADXbh5LB+dclQwGlvYxP8AR+QoAHDznL865JUKdLewJI+p5mgC3w8qzML1yWIJ0t7gBR9TwAoAscPKAgXrmrM21vckk/U8aA4XhUW+VzbmXKUj6PaI3yeFAU8VsFLWr3n1UKi8oFmBBRQSgA1A1JiJmgM2/wARDIl3NdNsXMqEcsNzIIEobYhZJEnbcgDWgNLD2GdyWuXFe1K6G2whgraHljy3AOnhBIDI4ec5fnXJIC7W9gSR9TzNAFvh5DMwvXJYgnS30AA+p4CgCxw8pMXrmrFjpb3Jk/UoDlOGQnLF65lgj+j2O+uSgC5w0lMhvXMsAf0fSI+p5UBmXbzvdNoG4xtksDmtqDkCk72dT302kanXSgO+G4wXWs3ZuFHLrbLZAZAObMioCuitGp21AJoD0FAFAFAFAFAFAFAFAFAFAFAFAFAFAFAFAFAFAFAL+g2swblpmBJByiQSSxgxpqSfeT40B1h8LbtzkRUnfKoWffFAXUAUAUAUAUAvdwVpiWa2jEjKSVBJXeCSNRIGnlQEDAWu79Gnc9XuL3dZ7ummuulAM0AUAUAUAUBXfsq4yuoZTuGAIPUaHzoCocPtTPKtzGWcizliMsxtGkeFAWWMOiCEVVG8KAo+QoC2gCgCgCgCgF72BtOIe2jCSYZQRJmTBG5k6+dAdJhUDFwihzuwUAnbdtzsPkKAuoAoAoAoAoAoAoAoAoAoAoAoAoAoAo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6" name="Picture 8" descr="C:\Users\Vladimir\Desktop\Nuclear_Medicine_6-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966" y="1933925"/>
            <a:ext cx="2034703" cy="128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Vladimir\Desktop\SlimMadEmperorshrimp-size_restricte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743" y="3444581"/>
            <a:ext cx="1999147" cy="12617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Vladimir\Desktop\pair_pro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643" y="4827849"/>
            <a:ext cx="2430275" cy="182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Brace 1"/>
          <p:cNvSpPr/>
          <p:nvPr/>
        </p:nvSpPr>
        <p:spPr>
          <a:xfrm>
            <a:off x="6278880" y="1933925"/>
            <a:ext cx="365760" cy="4718269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b="1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509"/>
    </mc:Choice>
    <mc:Fallback xmlns="">
      <p:transition spd="slow" advTm="142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2943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ЦИЉЕВИ: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Обновити 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знања из области с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труктур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е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атома и језгра 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Схватити биолошке и физичке основе р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адионуклидних метод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Усвојити 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основне принципе интеракције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зрачења с материјом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Упознати се са в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изуализациони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м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уређај</a:t>
            </a:r>
            <a:r>
              <a:rPr lang="sr-Cyrl-CS" dirty="0">
                <a:latin typeface="Calibri" panose="020F0502020204030204" pitchFamily="34" charset="0"/>
                <a:cs typeface="Calibri" panose="020F0502020204030204" pitchFamily="34" charset="0"/>
              </a:rPr>
              <a:t>има који се користе у нуклеарној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медицини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40000" lvl="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Гама сцинтилациона камера. </a:t>
            </a:r>
            <a:endParaRPr lang="sr-Latn-R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40000" lvl="0">
              <a:buFont typeface="Wingdings" panose="05000000000000000000" pitchFamily="2" charset="2"/>
              <a:buChar char="q"/>
            </a:pPr>
            <a:r>
              <a:rPr lang="sr-Cyrl-RS" dirty="0" err="1"/>
              <a:t>Позитронска</a:t>
            </a:r>
            <a:r>
              <a:rPr lang="sr-Cyrl-RS" dirty="0"/>
              <a:t> емисиона </a:t>
            </a:r>
            <a:r>
              <a:rPr lang="sr-Cyrl-RS" dirty="0" err="1"/>
              <a:t>томографија</a:t>
            </a:r>
            <a:r>
              <a:rPr lang="sr-Cyrl-RS" dirty="0"/>
              <a:t>-</a:t>
            </a:r>
            <a:r>
              <a:rPr lang="sr-Latn-RS" dirty="0"/>
              <a:t>PET. </a:t>
            </a:r>
            <a:endParaRPr lang="sr-Latn-RS" dirty="0" smtClean="0"/>
          </a:p>
          <a:p>
            <a:pPr marL="540000" lvl="0">
              <a:buFont typeface="Wingdings" panose="05000000000000000000" pitchFamily="2" charset="2"/>
              <a:buChar char="q"/>
            </a:pPr>
            <a:r>
              <a:rPr lang="sr-Cyrl-RS" dirty="0" smtClean="0"/>
              <a:t>Хибридни уређаји</a:t>
            </a:r>
            <a:r>
              <a:rPr lang="sr-Latn-RS" dirty="0" smtClean="0"/>
              <a:t>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SPECT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/СТ,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PET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/СТ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03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937"/>
    </mc:Choice>
    <mc:Fallback xmlns="">
      <p:transition spd="slow" advTm="38937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8418" y="1969807"/>
            <a:ext cx="721194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Детекција јонизујућег зрачења</a:t>
            </a:r>
          </a:p>
          <a:p>
            <a:pPr algn="ctr"/>
            <a:endParaRPr lang="en-US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937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3"/>
    </mc:Choice>
    <mc:Fallback xmlns="">
      <p:transition spd="slow" advTm="1481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47387" y="1353416"/>
            <a:ext cx="8351837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ЈОНИЗАЦИОНИ</a:t>
            </a:r>
            <a:r>
              <a:rPr lang="sr-Cyrl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ru-RU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користе способност радиоактивних зрака да јонизују гас (</a:t>
            </a:r>
            <a:r>
              <a:rPr lang="en-U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Geiger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alt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Mullerov</a:t>
            </a:r>
            <a:r>
              <a:rPr lang="sr-Latn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бројач</a:t>
            </a:r>
            <a:r>
              <a:rPr lang="sr-Latn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јонизационе</a:t>
            </a:r>
            <a:r>
              <a:rPr lang="sr-Latn-C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коморе</a:t>
            </a:r>
            <a:r>
              <a:rPr lang="en-U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пропорционални</a:t>
            </a:r>
            <a:r>
              <a:rPr lang="en-US" alt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детектори</a:t>
            </a:r>
            <a:r>
              <a:rPr lang="sr-Latn-C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r>
              <a:rPr lang="sr-Cyrl-RS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endParaRPr lang="sr-Cyrl-RS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ru-RU" alt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СЦИНТИЛАЦИОНИ - користе особину радиоактивних зрака да код неких материјала изазивају појаву сцинтилација (светлуцања) </a:t>
            </a:r>
            <a:endParaRPr lang="en-US" alt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ct val="50000"/>
              </a:spcBef>
              <a:buFontTx/>
              <a:buChar char="-"/>
            </a:pPr>
            <a:endParaRPr lang="sr-Latn-CS" alt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30513" y="287338"/>
            <a:ext cx="8351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200" b="1" dirty="0" err="1">
                <a:latin typeface="Tahoma" panose="020B0604030504040204" pitchFamily="34" charset="0"/>
              </a:rPr>
              <a:t>ДЕТЕКТОРИ</a:t>
            </a:r>
            <a:r>
              <a:rPr lang="sr-Latn-CS" altLang="en-US" sz="3200" b="1" dirty="0">
                <a:latin typeface="Tahoma" panose="020B0604030504040204" pitchFamily="34" charset="0"/>
              </a:rPr>
              <a:t> </a:t>
            </a:r>
            <a:r>
              <a:rPr lang="en-US" altLang="en-US" sz="3200" b="1" dirty="0" err="1">
                <a:latin typeface="Tahoma" panose="020B0604030504040204" pitchFamily="34" charset="0"/>
              </a:rPr>
              <a:t>ЈОНИЗУЈУЋЕГ</a:t>
            </a:r>
            <a:r>
              <a:rPr lang="sr-Latn-CS" altLang="en-US" sz="3200" b="1" dirty="0">
                <a:latin typeface="Tahoma" panose="020B0604030504040204" pitchFamily="34" charset="0"/>
              </a:rPr>
              <a:t> </a:t>
            </a:r>
            <a:r>
              <a:rPr lang="en-US" altLang="en-US" sz="3200" b="1" dirty="0" err="1">
                <a:latin typeface="Tahoma" panose="020B0604030504040204" pitchFamily="34" charset="0"/>
              </a:rPr>
              <a:t>ЗРАЧЕЊА</a:t>
            </a:r>
            <a:endParaRPr lang="en-US" altLang="en-US" sz="32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91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09"/>
    </mc:Choice>
    <mc:Fallback xmlns="">
      <p:transition spd="slow" advTm="35709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3237" y="1226127"/>
            <a:ext cx="8686800" cy="5045364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sr-Cyrl-RS" sz="2400" dirty="0" smtClean="0"/>
              <a:t>То су</a:t>
            </a:r>
            <a:r>
              <a:rPr lang="sr-Latn-CS" sz="2400" dirty="0" smtClean="0"/>
              <a:t> </a:t>
            </a:r>
            <a:r>
              <a:rPr lang="sr-Cyrl-RS" sz="2400" dirty="0" smtClean="0"/>
              <a:t>најчешће</a:t>
            </a:r>
            <a:r>
              <a:rPr lang="sr-Latn-CS" sz="2400" dirty="0" smtClean="0"/>
              <a:t> </a:t>
            </a:r>
            <a:r>
              <a:rPr lang="sr-Cyrl-RS" sz="2400" dirty="0" smtClean="0"/>
              <a:t>коришћени</a:t>
            </a:r>
            <a:r>
              <a:rPr lang="sr-Latn-CS" sz="2400" dirty="0" smtClean="0"/>
              <a:t> </a:t>
            </a:r>
            <a:r>
              <a:rPr lang="sr-Cyrl-RS" sz="2400" dirty="0" smtClean="0"/>
              <a:t>детектори</a:t>
            </a:r>
            <a:r>
              <a:rPr lang="sr-Latn-CS" sz="2400" dirty="0" smtClean="0"/>
              <a:t> </a:t>
            </a:r>
            <a:r>
              <a:rPr lang="sr-Cyrl-RS" sz="2400" dirty="0" smtClean="0"/>
              <a:t>у</a:t>
            </a:r>
            <a:r>
              <a:rPr lang="sr-Latn-CS" sz="2400" dirty="0" smtClean="0"/>
              <a:t> </a:t>
            </a:r>
            <a:r>
              <a:rPr lang="sr-Cyrl-RS" sz="2400" dirty="0" smtClean="0"/>
              <a:t>нуклеарној</a:t>
            </a:r>
            <a:r>
              <a:rPr lang="sr-Latn-CS" sz="2400" dirty="0" smtClean="0"/>
              <a:t> </a:t>
            </a:r>
            <a:r>
              <a:rPr lang="sr-Cyrl-RS" sz="2400" dirty="0" smtClean="0"/>
              <a:t>медицини</a:t>
            </a:r>
            <a:r>
              <a:rPr lang="sr-Latn-CS" sz="2400" dirty="0" smtClean="0"/>
              <a:t> </a:t>
            </a:r>
            <a:r>
              <a:rPr lang="sr-Cyrl-RS" sz="2400" dirty="0" smtClean="0"/>
              <a:t>за</a:t>
            </a:r>
            <a:r>
              <a:rPr lang="sr-Latn-CS" sz="2400" dirty="0" smtClean="0"/>
              <a:t> </a:t>
            </a:r>
            <a:r>
              <a:rPr lang="sr-Cyrl-RS" sz="2400" dirty="0" err="1" smtClean="0"/>
              <a:t>визуализационе</a:t>
            </a:r>
            <a:r>
              <a:rPr lang="sr-Latn-CS" sz="2400" dirty="0" smtClean="0"/>
              <a:t> </a:t>
            </a:r>
            <a:r>
              <a:rPr lang="sr-Cyrl-RS" sz="2400" dirty="0" smtClean="0"/>
              <a:t>системе</a:t>
            </a:r>
          </a:p>
          <a:p>
            <a:pPr>
              <a:spcBef>
                <a:spcPts val="0"/>
              </a:spcBef>
            </a:pPr>
            <a:r>
              <a:rPr lang="x-none" sz="2400" dirty="0"/>
              <a:t>Сцинтилациони материјали имају особину да када су ексцитирани упадним зрачењем, као што је </a:t>
            </a:r>
            <a:r>
              <a:rPr lang="el-GR" sz="2400" dirty="0"/>
              <a:t>γ</a:t>
            </a:r>
            <a:r>
              <a:rPr lang="x-none" sz="2400" dirty="0"/>
              <a:t> фотон, реемитују апсорбовану енергију у виду фотона видљиве светлости. Ово краткотрајно светлуцање је слично светлуцању  искри па је названо сцинтилација</a:t>
            </a:r>
            <a:r>
              <a:rPr lang="en-US" sz="2400" dirty="0"/>
              <a:t> (lat. scintilla </a:t>
            </a:r>
            <a:r>
              <a:rPr lang="x-none" sz="2400" dirty="0"/>
              <a:t>значи </a:t>
            </a:r>
            <a:r>
              <a:rPr lang="x-none" sz="2400" dirty="0" smtClean="0"/>
              <a:t>искра</a:t>
            </a:r>
            <a:r>
              <a:rPr lang="en-US" sz="2400" dirty="0" smtClean="0"/>
              <a:t>)</a:t>
            </a:r>
            <a:r>
              <a:rPr lang="sr-Cyrl-RS" sz="2800" dirty="0" smtClean="0"/>
              <a:t>.</a:t>
            </a:r>
            <a:endParaRPr lang="en-US" sz="2800" dirty="0" smtClean="0"/>
          </a:p>
          <a:p>
            <a:pPr lvl="1"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Кристали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алкалних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халида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err="1" smtClean="0">
                <a:solidFill>
                  <a:schemeClr val="tx1"/>
                </a:solidFill>
              </a:rPr>
              <a:t>NaI</a:t>
            </a:r>
            <a:r>
              <a:rPr lang="en-US" sz="2400" dirty="0" smtClean="0">
                <a:solidFill>
                  <a:schemeClr val="tx1"/>
                </a:solidFill>
              </a:rPr>
              <a:t>(T</a:t>
            </a:r>
            <a:r>
              <a:rPr lang="tr-TR" sz="2400" dirty="0" smtClean="0">
                <a:solidFill>
                  <a:schemeClr val="tx1"/>
                </a:solidFill>
              </a:rPr>
              <a:t>l</a:t>
            </a:r>
            <a:r>
              <a:rPr lang="en-US" sz="2400" dirty="0" smtClean="0">
                <a:solidFill>
                  <a:schemeClr val="tx1"/>
                </a:solidFill>
              </a:rPr>
              <a:t>), Cs(Na)...)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комплексних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оксида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(</a:t>
            </a:r>
            <a:r>
              <a:rPr lang="en-US" sz="2400" dirty="0" err="1" smtClean="0">
                <a:solidFill>
                  <a:schemeClr val="tx1"/>
                </a:solidFill>
              </a:rPr>
              <a:t>BGO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GSO</a:t>
            </a:r>
            <a:r>
              <a:rPr lang="en-US" sz="2400" dirty="0" smtClean="0">
                <a:solidFill>
                  <a:schemeClr val="tx1"/>
                </a:solidFill>
              </a:rPr>
              <a:t>...) </a:t>
            </a:r>
            <a:r>
              <a:rPr lang="sr-Cyrl-RS" sz="2400" dirty="0" smtClean="0">
                <a:solidFill>
                  <a:schemeClr val="tx1"/>
                </a:solidFill>
              </a:rPr>
              <a:t>се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најчешће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користе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сцинтилационим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детекторима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Њихове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кључне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особине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су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висока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зауставна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моћ</a:t>
            </a:r>
            <a:r>
              <a:rPr lang="sr-Latn-CS" sz="2400" dirty="0" smtClean="0">
                <a:solidFill>
                  <a:schemeClr val="tx1"/>
                </a:solidFill>
              </a:rPr>
              <a:t>, </a:t>
            </a:r>
            <a:r>
              <a:rPr lang="sr-Cyrl-RS" sz="2400" dirty="0" smtClean="0">
                <a:solidFill>
                  <a:schemeClr val="tx1"/>
                </a:solidFill>
              </a:rPr>
              <a:t>добро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време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одговора</a:t>
            </a:r>
            <a:r>
              <a:rPr lang="sr-Latn-CS" sz="2400" dirty="0" smtClean="0">
                <a:solidFill>
                  <a:schemeClr val="tx1"/>
                </a:solidFill>
              </a:rPr>
              <a:t>, </a:t>
            </a:r>
            <a:r>
              <a:rPr lang="sr-Cyrl-RS" sz="2400" dirty="0" smtClean="0">
                <a:solidFill>
                  <a:schemeClr val="tx1"/>
                </a:solidFill>
              </a:rPr>
              <a:t>висока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ефикасност</a:t>
            </a:r>
            <a:r>
              <a:rPr lang="sr-Latn-CS" sz="2400" dirty="0" smtClean="0">
                <a:solidFill>
                  <a:schemeClr val="tx1"/>
                </a:solidFill>
              </a:rPr>
              <a:t>, </a:t>
            </a:r>
            <a:r>
              <a:rPr lang="sr-Cyrl-RS" sz="2400" dirty="0" smtClean="0">
                <a:solidFill>
                  <a:schemeClr val="tx1"/>
                </a:solidFill>
              </a:rPr>
              <a:t>добра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енергетска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резолуција, </a:t>
            </a:r>
            <a:r>
              <a:rPr lang="ru-RU" sz="2400" dirty="0">
                <a:solidFill>
                  <a:schemeClr val="tx1"/>
                </a:solidFill>
              </a:rPr>
              <a:t>материјал сцинтилатора треба да је </a:t>
            </a:r>
            <a:r>
              <a:rPr lang="ru-RU" sz="2400" dirty="0" smtClean="0">
                <a:solidFill>
                  <a:schemeClr val="tx1"/>
                </a:solidFill>
              </a:rPr>
              <a:t>провидан...</a:t>
            </a:r>
            <a:endParaRPr lang="sr-Latn-CS" sz="2400" dirty="0" smtClean="0">
              <a:solidFill>
                <a:schemeClr val="tx1"/>
              </a:solidFill>
            </a:endParaRPr>
          </a:p>
        </p:txBody>
      </p:sp>
      <p:sp>
        <p:nvSpPr>
          <p:cNvPr id="5" name="Text Box 115"/>
          <p:cNvSpPr txBox="1">
            <a:spLocks noChangeArrowheads="1"/>
          </p:cNvSpPr>
          <p:nvPr/>
        </p:nvSpPr>
        <p:spPr bwMode="auto">
          <a:xfrm>
            <a:off x="430718" y="346941"/>
            <a:ext cx="8351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en-US" sz="3600" b="1" dirty="0" smtClean="0">
                <a:latin typeface="Tahoma" panose="020B0604030504040204" pitchFamily="34" charset="0"/>
              </a:rPr>
              <a:t>С</a:t>
            </a:r>
            <a:r>
              <a:rPr lang="en-US" altLang="en-US" sz="3600" b="1" dirty="0" err="1" smtClean="0">
                <a:latin typeface="Tahoma" panose="020B0604030504040204" pitchFamily="34" charset="0"/>
              </a:rPr>
              <a:t>цинтила</a:t>
            </a:r>
            <a:r>
              <a:rPr lang="sr-Cyrl-RS" altLang="en-US" sz="3600" b="1" dirty="0" smtClean="0">
                <a:latin typeface="Tahoma" panose="020B0604030504040204" pitchFamily="34" charset="0"/>
              </a:rPr>
              <a:t>циони детектор</a:t>
            </a:r>
            <a:endParaRPr lang="en-US" altLang="en-US" sz="36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00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91"/>
    </mc:Choice>
    <mc:Fallback xmlns="">
      <p:transition spd="slow" advTm="5379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718" y="1964001"/>
            <a:ext cx="4476750" cy="4286250"/>
          </a:xfrm>
          <a:prstGeom prst="rect">
            <a:avLst/>
          </a:prstGeom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76200" y="1143000"/>
            <a:ext cx="87063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sr-Cyrl-RS" sz="2400" dirty="0"/>
              <a:t>У</a:t>
            </a:r>
            <a:r>
              <a:rPr lang="sr-Latn-CS" sz="2400" dirty="0"/>
              <a:t> </a:t>
            </a:r>
            <a:r>
              <a:rPr lang="sr-Cyrl-RS" sz="2400" dirty="0"/>
              <a:t>основи</a:t>
            </a:r>
            <a:r>
              <a:rPr lang="sr-Latn-CS" sz="2400" dirty="0"/>
              <a:t> </a:t>
            </a:r>
            <a:r>
              <a:rPr lang="sr-Cyrl-RS" sz="2400" dirty="0"/>
              <a:t>елементи</a:t>
            </a:r>
            <a:r>
              <a:rPr lang="sr-Latn-CS" sz="2400" dirty="0"/>
              <a:t> </a:t>
            </a:r>
            <a:r>
              <a:rPr lang="sr-Cyrl-RS" sz="2400" dirty="0"/>
              <a:t>сваког</a:t>
            </a:r>
            <a:r>
              <a:rPr lang="sr-Latn-CS" sz="2400" dirty="0"/>
              <a:t> </a:t>
            </a:r>
            <a:r>
              <a:rPr lang="sr-Cyrl-RS" sz="2400" dirty="0"/>
              <a:t>сцинтилационог</a:t>
            </a:r>
            <a:r>
              <a:rPr lang="sr-Latn-CS" sz="2400" dirty="0"/>
              <a:t> </a:t>
            </a:r>
            <a:r>
              <a:rPr lang="sr-Cyrl-RS" sz="2400" dirty="0"/>
              <a:t>детектора</a:t>
            </a:r>
            <a:r>
              <a:rPr lang="sr-Latn-CS" sz="2400" dirty="0"/>
              <a:t> </a:t>
            </a:r>
            <a:r>
              <a:rPr lang="sr-Cyrl-RS" sz="2400" dirty="0"/>
              <a:t>су</a:t>
            </a:r>
            <a:r>
              <a:rPr lang="en-US" sz="2400" dirty="0"/>
              <a:t>: </a:t>
            </a:r>
            <a:endParaRPr lang="sr-Latn-CS" sz="2400" dirty="0"/>
          </a:p>
          <a:p>
            <a:pPr>
              <a:defRPr/>
            </a:pPr>
            <a:r>
              <a:rPr lang="en-US" sz="2400" dirty="0"/>
              <a:t>• </a:t>
            </a:r>
            <a:r>
              <a:rPr lang="sr-Cyrl-RS" sz="2400" dirty="0"/>
              <a:t>сцинтилатор</a:t>
            </a:r>
            <a:r>
              <a:rPr lang="en-US" sz="2400" dirty="0"/>
              <a:t> </a:t>
            </a:r>
          </a:p>
          <a:p>
            <a:pPr>
              <a:defRPr/>
            </a:pPr>
            <a:r>
              <a:rPr lang="en-US" sz="2400" dirty="0"/>
              <a:t>• </a:t>
            </a:r>
            <a:r>
              <a:rPr lang="sr-Cyrl-RS" sz="2400" dirty="0"/>
              <a:t>светловод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• </a:t>
            </a:r>
            <a:r>
              <a:rPr lang="sr-Cyrl-RS" sz="2400" dirty="0" smtClean="0"/>
              <a:t>фотомултипликатор </a:t>
            </a:r>
            <a:r>
              <a:rPr lang="sr-Latn-CS" sz="2400" dirty="0" smtClean="0"/>
              <a:t>(</a:t>
            </a:r>
            <a:r>
              <a:rPr lang="en-US" sz="2400" dirty="0" err="1"/>
              <a:t>PMT</a:t>
            </a:r>
            <a:r>
              <a:rPr lang="sr-Latn-CS" sz="2400" dirty="0"/>
              <a:t>)</a:t>
            </a:r>
            <a:endParaRPr lang="en-US" sz="2400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52400" y="247439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244765" y="2973651"/>
            <a:ext cx="4664075" cy="3657600"/>
            <a:chOff x="1285" y="1104"/>
            <a:chExt cx="2938" cy="2304"/>
          </a:xfrm>
        </p:grpSpPr>
        <p:sp>
          <p:nvSpPr>
            <p:cNvPr id="1031" name="Rectangle 7" descr="Wide downward diagonal"/>
            <p:cNvSpPr>
              <a:spLocks noChangeArrowheads="1"/>
            </p:cNvSpPr>
            <p:nvPr/>
          </p:nvSpPr>
          <p:spPr bwMode="auto">
            <a:xfrm>
              <a:off x="1285" y="1681"/>
              <a:ext cx="634" cy="806"/>
            </a:xfrm>
            <a:prstGeom prst="rect">
              <a:avLst/>
            </a:prstGeom>
            <a:pattFill prst="wdDnDiag">
              <a:fgClr>
                <a:srgbClr val="FFFF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304" y="1739"/>
              <a:ext cx="576" cy="69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1919" y="1766"/>
              <a:ext cx="1517" cy="664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3359" y="1709"/>
              <a:ext cx="576" cy="7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3935" y="1766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3935" y="2112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3935" y="2285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3935" y="2400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3935" y="1882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3935" y="1997"/>
              <a:ext cx="288" cy="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1" name="AutoShape 17" descr="Dark downward diagonal"/>
            <p:cNvSpPr>
              <a:spLocks noChangeArrowheads="1"/>
            </p:cNvSpPr>
            <p:nvPr/>
          </p:nvSpPr>
          <p:spPr bwMode="auto">
            <a:xfrm>
              <a:off x="1919" y="1766"/>
              <a:ext cx="77" cy="664"/>
            </a:xfrm>
            <a:prstGeom prst="moon">
              <a:avLst>
                <a:gd name="adj" fmla="val 50000"/>
              </a:avLst>
            </a:prstGeom>
            <a:pattFill prst="dk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2" name="AutoShape 18" descr="75%"/>
            <p:cNvSpPr>
              <a:spLocks noChangeArrowheads="1"/>
            </p:cNvSpPr>
            <p:nvPr/>
          </p:nvSpPr>
          <p:spPr bwMode="auto">
            <a:xfrm rot="-9201989">
              <a:off x="2207" y="2112"/>
              <a:ext cx="58" cy="288"/>
            </a:xfrm>
            <a:prstGeom prst="moon">
              <a:avLst>
                <a:gd name="adj" fmla="val 70236"/>
              </a:avLst>
            </a:prstGeom>
            <a:pattFill prst="pct7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3" name="AutoShape 19" descr="75%"/>
            <p:cNvSpPr>
              <a:spLocks noChangeArrowheads="1"/>
            </p:cNvSpPr>
            <p:nvPr/>
          </p:nvSpPr>
          <p:spPr bwMode="auto">
            <a:xfrm rot="2144008">
              <a:off x="2148" y="1824"/>
              <a:ext cx="58" cy="288"/>
            </a:xfrm>
            <a:prstGeom prst="moon">
              <a:avLst>
                <a:gd name="adj" fmla="val 50000"/>
              </a:avLst>
            </a:prstGeom>
            <a:pattFill prst="pct7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4" name="AutoShape 20" descr="75%"/>
            <p:cNvSpPr>
              <a:spLocks noChangeArrowheads="1"/>
            </p:cNvSpPr>
            <p:nvPr/>
          </p:nvSpPr>
          <p:spPr bwMode="auto">
            <a:xfrm rot="8351140">
              <a:off x="2437" y="1824"/>
              <a:ext cx="58" cy="288"/>
            </a:xfrm>
            <a:prstGeom prst="moon">
              <a:avLst>
                <a:gd name="adj" fmla="val 50000"/>
              </a:avLst>
            </a:prstGeom>
            <a:pattFill prst="pct7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5" name="AutoShape 21" descr="75%"/>
            <p:cNvSpPr>
              <a:spLocks noChangeArrowheads="1"/>
            </p:cNvSpPr>
            <p:nvPr/>
          </p:nvSpPr>
          <p:spPr bwMode="auto">
            <a:xfrm rot="-2088757">
              <a:off x="2437" y="2112"/>
              <a:ext cx="58" cy="288"/>
            </a:xfrm>
            <a:prstGeom prst="moon">
              <a:avLst>
                <a:gd name="adj" fmla="val 50000"/>
              </a:avLst>
            </a:prstGeom>
            <a:pattFill prst="pct7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6" name="AutoShape 22" descr="75%"/>
            <p:cNvSpPr>
              <a:spLocks noChangeArrowheads="1"/>
            </p:cNvSpPr>
            <p:nvPr/>
          </p:nvSpPr>
          <p:spPr bwMode="auto">
            <a:xfrm rot="-8356973">
              <a:off x="2685" y="2084"/>
              <a:ext cx="77" cy="316"/>
            </a:xfrm>
            <a:prstGeom prst="moon">
              <a:avLst>
                <a:gd name="adj" fmla="val 50000"/>
              </a:avLst>
            </a:prstGeom>
            <a:pattFill prst="pct7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>
              <a:off x="1919" y="2112"/>
              <a:ext cx="288" cy="1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 flipH="1" flipV="1">
              <a:off x="2149" y="1997"/>
              <a:ext cx="5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auto">
            <a:xfrm flipV="1">
              <a:off x="2207" y="1939"/>
              <a:ext cx="0" cy="3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 flipV="1">
              <a:off x="2207" y="1882"/>
              <a:ext cx="172" cy="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 flipV="1">
              <a:off x="2207" y="1939"/>
              <a:ext cx="2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2" name="Line 28"/>
            <p:cNvSpPr>
              <a:spLocks noChangeShapeType="1"/>
            </p:cNvSpPr>
            <p:nvPr/>
          </p:nvSpPr>
          <p:spPr bwMode="auto">
            <a:xfrm flipV="1">
              <a:off x="2149" y="1997"/>
              <a:ext cx="3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2149" y="1997"/>
              <a:ext cx="36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>
              <a:off x="2379" y="1882"/>
              <a:ext cx="58" cy="3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>
              <a:off x="2437" y="1939"/>
              <a:ext cx="58" cy="3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6" name="Line 32"/>
            <p:cNvSpPr>
              <a:spLocks noChangeShapeType="1"/>
            </p:cNvSpPr>
            <p:nvPr/>
          </p:nvSpPr>
          <p:spPr bwMode="auto">
            <a:xfrm>
              <a:off x="2437" y="1997"/>
              <a:ext cx="58" cy="3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7" name="Line 33"/>
            <p:cNvSpPr>
              <a:spLocks noChangeShapeType="1"/>
            </p:cNvSpPr>
            <p:nvPr/>
          </p:nvSpPr>
          <p:spPr bwMode="auto">
            <a:xfrm>
              <a:off x="2495" y="2054"/>
              <a:ext cx="57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8" name="Line 34"/>
            <p:cNvSpPr>
              <a:spLocks noChangeShapeType="1"/>
            </p:cNvSpPr>
            <p:nvPr/>
          </p:nvSpPr>
          <p:spPr bwMode="auto">
            <a:xfrm>
              <a:off x="2379" y="1882"/>
              <a:ext cx="58" cy="3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9" name="Line 35"/>
            <p:cNvSpPr>
              <a:spLocks noChangeShapeType="1"/>
            </p:cNvSpPr>
            <p:nvPr/>
          </p:nvSpPr>
          <p:spPr bwMode="auto">
            <a:xfrm>
              <a:off x="2437" y="1997"/>
              <a:ext cx="5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0" name="Line 36"/>
            <p:cNvSpPr>
              <a:spLocks noChangeShapeType="1"/>
            </p:cNvSpPr>
            <p:nvPr/>
          </p:nvSpPr>
          <p:spPr bwMode="auto">
            <a:xfrm>
              <a:off x="2379" y="1882"/>
              <a:ext cx="58" cy="3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1" name="Line 37"/>
            <p:cNvSpPr>
              <a:spLocks noChangeShapeType="1"/>
            </p:cNvSpPr>
            <p:nvPr/>
          </p:nvSpPr>
          <p:spPr bwMode="auto">
            <a:xfrm>
              <a:off x="2379" y="1939"/>
              <a:ext cx="11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2" name="Line 38"/>
            <p:cNvSpPr>
              <a:spLocks noChangeShapeType="1"/>
            </p:cNvSpPr>
            <p:nvPr/>
          </p:nvSpPr>
          <p:spPr bwMode="auto">
            <a:xfrm>
              <a:off x="2379" y="2170"/>
              <a:ext cx="36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3" name="Line 39"/>
            <p:cNvSpPr>
              <a:spLocks noChangeShapeType="1"/>
            </p:cNvSpPr>
            <p:nvPr/>
          </p:nvSpPr>
          <p:spPr bwMode="auto">
            <a:xfrm flipV="1">
              <a:off x="2437" y="2142"/>
              <a:ext cx="365" cy="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4" name="Line 40"/>
            <p:cNvSpPr>
              <a:spLocks noChangeShapeType="1"/>
            </p:cNvSpPr>
            <p:nvPr/>
          </p:nvSpPr>
          <p:spPr bwMode="auto">
            <a:xfrm flipV="1">
              <a:off x="2437" y="2227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5" name="Line 41"/>
            <p:cNvSpPr>
              <a:spLocks noChangeShapeType="1"/>
            </p:cNvSpPr>
            <p:nvPr/>
          </p:nvSpPr>
          <p:spPr bwMode="auto">
            <a:xfrm flipV="1">
              <a:off x="2495" y="2257"/>
              <a:ext cx="249" cy="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6" name="Line 42"/>
            <p:cNvSpPr>
              <a:spLocks noChangeShapeType="1"/>
            </p:cNvSpPr>
            <p:nvPr/>
          </p:nvSpPr>
          <p:spPr bwMode="auto">
            <a:xfrm flipV="1">
              <a:off x="2437" y="2142"/>
              <a:ext cx="365" cy="2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7" name="Line 43"/>
            <p:cNvSpPr>
              <a:spLocks noChangeShapeType="1"/>
            </p:cNvSpPr>
            <p:nvPr/>
          </p:nvSpPr>
          <p:spPr bwMode="auto">
            <a:xfrm flipV="1">
              <a:off x="2437" y="2200"/>
              <a:ext cx="307" cy="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8" name="Line 44"/>
            <p:cNvSpPr>
              <a:spLocks noChangeShapeType="1"/>
            </p:cNvSpPr>
            <p:nvPr/>
          </p:nvSpPr>
          <p:spPr bwMode="auto">
            <a:xfrm flipV="1">
              <a:off x="2437" y="2200"/>
              <a:ext cx="307" cy="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9" name="Line 45"/>
            <p:cNvSpPr>
              <a:spLocks noChangeShapeType="1"/>
            </p:cNvSpPr>
            <p:nvPr/>
          </p:nvSpPr>
          <p:spPr bwMode="auto">
            <a:xfrm>
              <a:off x="2495" y="2227"/>
              <a:ext cx="172" cy="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0" name="Freeform 46" descr="Light downward diagonal"/>
            <p:cNvSpPr>
              <a:spLocks/>
            </p:cNvSpPr>
            <p:nvPr/>
          </p:nvSpPr>
          <p:spPr bwMode="auto">
            <a:xfrm>
              <a:off x="2571" y="1739"/>
              <a:ext cx="806" cy="691"/>
            </a:xfrm>
            <a:custGeom>
              <a:avLst/>
              <a:gdLst>
                <a:gd name="T0" fmla="*/ 0 w 1872"/>
                <a:gd name="T1" fmla="*/ 0 h 1654"/>
                <a:gd name="T2" fmla="*/ 0 w 1872"/>
                <a:gd name="T3" fmla="*/ 0 h 1654"/>
                <a:gd name="T4" fmla="*/ 0 w 1872"/>
                <a:gd name="T5" fmla="*/ 0 h 1654"/>
                <a:gd name="T6" fmla="*/ 0 w 1872"/>
                <a:gd name="T7" fmla="*/ 0 h 1654"/>
                <a:gd name="T8" fmla="*/ 0 w 1872"/>
                <a:gd name="T9" fmla="*/ 0 h 1654"/>
                <a:gd name="T10" fmla="*/ 0 w 1872"/>
                <a:gd name="T11" fmla="*/ 0 h 1654"/>
                <a:gd name="T12" fmla="*/ 0 w 1872"/>
                <a:gd name="T13" fmla="*/ 0 h 1654"/>
                <a:gd name="T14" fmla="*/ 0 w 1872"/>
                <a:gd name="T15" fmla="*/ 0 h 1654"/>
                <a:gd name="T16" fmla="*/ 0 w 1872"/>
                <a:gd name="T17" fmla="*/ 0 h 1654"/>
                <a:gd name="T18" fmla="*/ 0 w 1872"/>
                <a:gd name="T19" fmla="*/ 0 h 1654"/>
                <a:gd name="T20" fmla="*/ 0 w 1872"/>
                <a:gd name="T21" fmla="*/ 0 h 1654"/>
                <a:gd name="T22" fmla="*/ 0 w 1872"/>
                <a:gd name="T23" fmla="*/ 0 h 1654"/>
                <a:gd name="T24" fmla="*/ 0 w 1872"/>
                <a:gd name="T25" fmla="*/ 0 h 1654"/>
                <a:gd name="T26" fmla="*/ 0 w 1872"/>
                <a:gd name="T27" fmla="*/ 0 h 1654"/>
                <a:gd name="T28" fmla="*/ 0 w 1872"/>
                <a:gd name="T29" fmla="*/ 0 h 1654"/>
                <a:gd name="T30" fmla="*/ 0 w 1872"/>
                <a:gd name="T31" fmla="*/ 0 h 1654"/>
                <a:gd name="T32" fmla="*/ 0 w 1872"/>
                <a:gd name="T33" fmla="*/ 0 h 1654"/>
                <a:gd name="T34" fmla="*/ 0 w 1872"/>
                <a:gd name="T35" fmla="*/ 0 h 1654"/>
                <a:gd name="T36" fmla="*/ 0 w 1872"/>
                <a:gd name="T37" fmla="*/ 0 h 1654"/>
                <a:gd name="T38" fmla="*/ 0 w 1872"/>
                <a:gd name="T39" fmla="*/ 0 h 1654"/>
                <a:gd name="T40" fmla="*/ 0 w 1872"/>
                <a:gd name="T41" fmla="*/ 0 h 1654"/>
                <a:gd name="T42" fmla="*/ 0 w 1872"/>
                <a:gd name="T43" fmla="*/ 0 h 1654"/>
                <a:gd name="T44" fmla="*/ 0 w 1872"/>
                <a:gd name="T45" fmla="*/ 0 h 165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72"/>
                <a:gd name="T70" fmla="*/ 0 h 1654"/>
                <a:gd name="T71" fmla="*/ 1872 w 1872"/>
                <a:gd name="T72" fmla="*/ 1654 h 165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72" h="1654">
                  <a:moveTo>
                    <a:pt x="12" y="0"/>
                  </a:moveTo>
                  <a:cubicBezTo>
                    <a:pt x="15" y="41"/>
                    <a:pt x="9" y="160"/>
                    <a:pt x="42" y="210"/>
                  </a:cubicBezTo>
                  <a:cubicBezTo>
                    <a:pt x="48" y="219"/>
                    <a:pt x="58" y="224"/>
                    <a:pt x="65" y="232"/>
                  </a:cubicBezTo>
                  <a:cubicBezTo>
                    <a:pt x="71" y="239"/>
                    <a:pt x="75" y="247"/>
                    <a:pt x="80" y="255"/>
                  </a:cubicBezTo>
                  <a:cubicBezTo>
                    <a:pt x="91" y="290"/>
                    <a:pt x="129" y="309"/>
                    <a:pt x="147" y="345"/>
                  </a:cubicBezTo>
                  <a:cubicBezTo>
                    <a:pt x="161" y="372"/>
                    <a:pt x="165" y="406"/>
                    <a:pt x="170" y="435"/>
                  </a:cubicBezTo>
                  <a:cubicBezTo>
                    <a:pt x="175" y="494"/>
                    <a:pt x="169" y="531"/>
                    <a:pt x="200" y="577"/>
                  </a:cubicBezTo>
                  <a:cubicBezTo>
                    <a:pt x="208" y="604"/>
                    <a:pt x="252" y="645"/>
                    <a:pt x="252" y="645"/>
                  </a:cubicBezTo>
                  <a:cubicBezTo>
                    <a:pt x="255" y="660"/>
                    <a:pt x="251" y="678"/>
                    <a:pt x="260" y="690"/>
                  </a:cubicBezTo>
                  <a:cubicBezTo>
                    <a:pt x="270" y="705"/>
                    <a:pt x="305" y="720"/>
                    <a:pt x="305" y="720"/>
                  </a:cubicBezTo>
                  <a:cubicBezTo>
                    <a:pt x="318" y="739"/>
                    <a:pt x="319" y="747"/>
                    <a:pt x="342" y="757"/>
                  </a:cubicBezTo>
                  <a:cubicBezTo>
                    <a:pt x="356" y="763"/>
                    <a:pt x="387" y="772"/>
                    <a:pt x="387" y="772"/>
                  </a:cubicBezTo>
                  <a:cubicBezTo>
                    <a:pt x="410" y="787"/>
                    <a:pt x="429" y="794"/>
                    <a:pt x="455" y="802"/>
                  </a:cubicBezTo>
                  <a:cubicBezTo>
                    <a:pt x="505" y="836"/>
                    <a:pt x="561" y="841"/>
                    <a:pt x="620" y="847"/>
                  </a:cubicBezTo>
                  <a:cubicBezTo>
                    <a:pt x="644" y="856"/>
                    <a:pt x="687" y="885"/>
                    <a:pt x="687" y="885"/>
                  </a:cubicBezTo>
                  <a:cubicBezTo>
                    <a:pt x="697" y="913"/>
                    <a:pt x="718" y="926"/>
                    <a:pt x="732" y="952"/>
                  </a:cubicBezTo>
                  <a:cubicBezTo>
                    <a:pt x="743" y="972"/>
                    <a:pt x="752" y="992"/>
                    <a:pt x="762" y="1012"/>
                  </a:cubicBezTo>
                  <a:cubicBezTo>
                    <a:pt x="794" y="1076"/>
                    <a:pt x="792" y="1163"/>
                    <a:pt x="815" y="1230"/>
                  </a:cubicBezTo>
                  <a:cubicBezTo>
                    <a:pt x="820" y="1265"/>
                    <a:pt x="814" y="1280"/>
                    <a:pt x="822" y="1327"/>
                  </a:cubicBezTo>
                  <a:lnTo>
                    <a:pt x="720" y="1654"/>
                  </a:lnTo>
                  <a:lnTo>
                    <a:pt x="1872" y="1654"/>
                  </a:lnTo>
                  <a:lnTo>
                    <a:pt x="1872" y="70"/>
                  </a:lnTo>
                  <a:lnTo>
                    <a:pt x="0" y="70"/>
                  </a:lnTo>
                </a:path>
              </a:pathLst>
            </a:custGeom>
            <a:pattFill prst="ltDn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71" name="Text Box 47"/>
            <p:cNvSpPr txBox="1">
              <a:spLocks noChangeArrowheads="1"/>
            </p:cNvSpPr>
            <p:nvPr/>
          </p:nvSpPr>
          <p:spPr bwMode="auto">
            <a:xfrm>
              <a:off x="1560" y="1248"/>
              <a:ext cx="1086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>
                  <a:latin typeface="Tahoma" panose="020B0604030504040204" pitchFamily="34" charset="0"/>
                  <a:ea typeface="Times New Roman" panose="02020603050405020304" pitchFamily="18" charset="0"/>
                  <a:cs typeface="Tahoma" panose="020B0604030504040204" pitchFamily="34" charset="0"/>
                </a:rPr>
                <a:t>NaI (Tl) кристал</a:t>
              </a:r>
            </a:p>
          </p:txBody>
        </p:sp>
        <p:sp>
          <p:nvSpPr>
            <p:cNvPr id="1072" name="Line 48"/>
            <p:cNvSpPr>
              <a:spLocks noChangeShapeType="1"/>
            </p:cNvSpPr>
            <p:nvPr/>
          </p:nvSpPr>
          <p:spPr bwMode="auto">
            <a:xfrm flipH="1">
              <a:off x="1454" y="1384"/>
              <a:ext cx="469" cy="66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2559" y="1748"/>
              <a:ext cx="404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100"/>
                <a:t/>
              </a:r>
              <a:br>
                <a:rPr lang="en-US" altLang="en-US" sz="1100"/>
              </a:br>
              <a:endParaRPr lang="en-US" altLang="en-US"/>
            </a:p>
            <a:p>
              <a:endParaRPr lang="en-US" altLang="en-US"/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2304" y="3216"/>
              <a:ext cx="35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/>
                <a:t>PMT</a:t>
              </a:r>
            </a:p>
          </p:txBody>
        </p:sp>
        <p:sp>
          <p:nvSpPr>
            <p:cNvPr id="1075" name="AutoShape 51"/>
            <p:cNvSpPr>
              <a:spLocks/>
            </p:cNvSpPr>
            <p:nvPr/>
          </p:nvSpPr>
          <p:spPr bwMode="auto">
            <a:xfrm>
              <a:off x="2016" y="2256"/>
              <a:ext cx="48" cy="144"/>
            </a:xfrm>
            <a:prstGeom prst="rightBracket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76" name="AutoShape 52"/>
            <p:cNvSpPr>
              <a:spLocks/>
            </p:cNvSpPr>
            <p:nvPr/>
          </p:nvSpPr>
          <p:spPr bwMode="auto">
            <a:xfrm>
              <a:off x="2016" y="1776"/>
              <a:ext cx="48" cy="144"/>
            </a:xfrm>
            <a:prstGeom prst="rightBracket">
              <a:avLst>
                <a:gd name="adj" fmla="val 25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77" name="AutoShape 53"/>
            <p:cNvSpPr>
              <a:spLocks/>
            </p:cNvSpPr>
            <p:nvPr/>
          </p:nvSpPr>
          <p:spPr bwMode="auto">
            <a:xfrm>
              <a:off x="2064" y="2208"/>
              <a:ext cx="48" cy="192"/>
            </a:xfrm>
            <a:prstGeom prst="rightBracket">
              <a:avLst>
                <a:gd name="adj" fmla="val 33333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78" name="AutoShape 54"/>
            <p:cNvSpPr>
              <a:spLocks/>
            </p:cNvSpPr>
            <p:nvPr/>
          </p:nvSpPr>
          <p:spPr bwMode="auto">
            <a:xfrm>
              <a:off x="2064" y="1776"/>
              <a:ext cx="48" cy="192"/>
            </a:xfrm>
            <a:prstGeom prst="rightBracket">
              <a:avLst>
                <a:gd name="adj" fmla="val 33333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79" name="Line 55"/>
            <p:cNvSpPr>
              <a:spLocks noChangeShapeType="1"/>
            </p:cNvSpPr>
            <p:nvPr/>
          </p:nvSpPr>
          <p:spPr bwMode="auto">
            <a:xfrm flipV="1">
              <a:off x="2448" y="2304"/>
              <a:ext cx="144" cy="8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1440" y="2976"/>
              <a:ext cx="81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/>
                <a:t>светловод</a:t>
              </a:r>
            </a:p>
          </p:txBody>
        </p:sp>
        <p:sp>
          <p:nvSpPr>
            <p:cNvPr id="1081" name="Line 57"/>
            <p:cNvSpPr>
              <a:spLocks noChangeShapeType="1"/>
            </p:cNvSpPr>
            <p:nvPr/>
          </p:nvSpPr>
          <p:spPr bwMode="auto">
            <a:xfrm flipV="1">
              <a:off x="1776" y="2160"/>
              <a:ext cx="144" cy="8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1632" y="1104"/>
              <a:ext cx="100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/>
                <a:t>Сцинтилатор</a:t>
              </a:r>
            </a:p>
          </p:txBody>
        </p:sp>
      </p:grpSp>
      <p:sp>
        <p:nvSpPr>
          <p:cNvPr id="59" name="Text Box 115"/>
          <p:cNvSpPr txBox="1">
            <a:spLocks noChangeArrowheads="1"/>
          </p:cNvSpPr>
          <p:nvPr/>
        </p:nvSpPr>
        <p:spPr bwMode="auto">
          <a:xfrm>
            <a:off x="430718" y="346941"/>
            <a:ext cx="8351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en-US" sz="3600" b="1" dirty="0" smtClean="0">
                <a:latin typeface="Tahoma" panose="020B0604030504040204" pitchFamily="34" charset="0"/>
              </a:rPr>
              <a:t>С</a:t>
            </a:r>
            <a:r>
              <a:rPr lang="en-US" altLang="en-US" sz="3600" b="1" dirty="0" err="1" smtClean="0">
                <a:latin typeface="Tahoma" panose="020B0604030504040204" pitchFamily="34" charset="0"/>
              </a:rPr>
              <a:t>цинтила</a:t>
            </a:r>
            <a:r>
              <a:rPr lang="sr-Cyrl-RS" altLang="en-US" sz="3600" b="1" dirty="0" smtClean="0">
                <a:latin typeface="Tahoma" panose="020B0604030504040204" pitchFamily="34" charset="0"/>
              </a:rPr>
              <a:t>циони детектор</a:t>
            </a:r>
            <a:endParaRPr lang="en-US" altLang="en-US" sz="36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225"/>
    </mc:Choice>
    <mc:Fallback xmlns="">
      <p:transition spd="slow" advTm="10322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211115" y="1212306"/>
            <a:ext cx="7315200" cy="1200329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sr-Cyrl-RS" sz="2400" dirty="0">
                <a:solidFill>
                  <a:schemeClr val="tx1"/>
                </a:solidFill>
              </a:rPr>
              <a:t>Два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основна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облика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детектора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су</a:t>
            </a:r>
            <a:endParaRPr lang="en-US" sz="24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правоугаони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>
                <a:solidFill>
                  <a:schemeClr val="tx1"/>
                </a:solidFill>
              </a:rPr>
              <a:t>(</a:t>
            </a:r>
            <a:r>
              <a:rPr lang="en-US" sz="2400" dirty="0">
                <a:solidFill>
                  <a:schemeClr val="tx1"/>
                </a:solidFill>
              </a:rPr>
              <a:t>rectangular</a:t>
            </a:r>
            <a:r>
              <a:rPr lang="sr-Latn-CS" sz="2400" dirty="0">
                <a:solidFill>
                  <a:schemeClr val="tx1"/>
                </a:solidFill>
              </a:rPr>
              <a:t>)</a:t>
            </a:r>
            <a:endParaRPr lang="en-US" sz="24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кружни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>
                <a:solidFill>
                  <a:schemeClr val="tx1"/>
                </a:solidFill>
              </a:rPr>
              <a:t>(</a:t>
            </a:r>
            <a:r>
              <a:rPr lang="en-US" sz="2400" dirty="0">
                <a:solidFill>
                  <a:schemeClr val="tx1"/>
                </a:solidFill>
              </a:rPr>
              <a:t>circular</a:t>
            </a:r>
            <a:r>
              <a:rPr lang="sr-Latn-CS" sz="2400" dirty="0">
                <a:solidFill>
                  <a:schemeClr val="tx1"/>
                </a:solidFill>
              </a:rPr>
              <a:t>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2883" name="Rectangle 4"/>
          <p:cNvSpPr>
            <a:spLocks noChangeArrowheads="1"/>
          </p:cNvSpPr>
          <p:nvPr/>
        </p:nvSpPr>
        <p:spPr bwMode="auto">
          <a:xfrm>
            <a:off x="142875" y="3641820"/>
            <a:ext cx="9001125" cy="2677656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sr-Cyrl-RS" sz="2400" dirty="0">
                <a:solidFill>
                  <a:schemeClr val="tx1"/>
                </a:solidFill>
              </a:rPr>
              <a:t>Различита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конструкцијска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решења</a:t>
            </a:r>
            <a:r>
              <a:rPr lang="en-US" sz="2400" dirty="0" smtClean="0">
                <a:solidFill>
                  <a:schemeClr val="tx1"/>
                </a:solidFill>
              </a:rPr>
              <a:t>: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</a:t>
            </a:r>
            <a:r>
              <a:rPr lang="sr-Cyrl-RS" sz="2400" dirty="0">
                <a:solidFill>
                  <a:schemeClr val="tx1"/>
                </a:solidFill>
              </a:rPr>
              <a:t>један</a:t>
            </a:r>
            <a:r>
              <a:rPr lang="sr-Latn-CS" sz="2400" dirty="0">
                <a:solidFill>
                  <a:schemeClr val="tx1"/>
                </a:solidFill>
              </a:rPr>
              <a:t>, </a:t>
            </a:r>
            <a:r>
              <a:rPr lang="sr-Cyrl-RS" sz="2400" dirty="0">
                <a:solidFill>
                  <a:schemeClr val="tx1"/>
                </a:solidFill>
              </a:rPr>
              <a:t>два</a:t>
            </a:r>
            <a:r>
              <a:rPr lang="sr-Latn-CS" sz="2400" dirty="0">
                <a:solidFill>
                  <a:schemeClr val="tx1"/>
                </a:solidFill>
              </a:rPr>
              <a:t>, </a:t>
            </a:r>
            <a:r>
              <a:rPr lang="sr-Cyrl-RS" sz="2400" dirty="0">
                <a:solidFill>
                  <a:schemeClr val="tx1"/>
                </a:solidFill>
              </a:rPr>
              <a:t>три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или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четири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детектора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</a:t>
            </a:r>
            <a:r>
              <a:rPr lang="sr-Cyrl-RS" sz="2400" dirty="0">
                <a:solidFill>
                  <a:schemeClr val="tx1"/>
                </a:solidFill>
              </a:rPr>
              <a:t>могућност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ротације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детектора</a:t>
            </a:r>
            <a:r>
              <a:rPr lang="en-US" sz="2400" dirty="0">
                <a:solidFill>
                  <a:schemeClr val="tx1"/>
                </a:solidFill>
              </a:rPr>
              <a:t> (SPET, variable angle SPET)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whole body </a:t>
            </a:r>
            <a:r>
              <a:rPr lang="sr-Latn-CS" sz="2400" dirty="0">
                <a:solidFill>
                  <a:schemeClr val="tx1"/>
                </a:solidFill>
              </a:rPr>
              <a:t>modalitet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coincidence </a:t>
            </a:r>
            <a:r>
              <a:rPr lang="sr-Latn-CS" sz="2400" dirty="0">
                <a:solidFill>
                  <a:schemeClr val="tx1"/>
                </a:solidFill>
              </a:rPr>
              <a:t>modalitet </a:t>
            </a:r>
            <a:r>
              <a:rPr lang="sr-Cyrl-RS" sz="2400" dirty="0">
                <a:solidFill>
                  <a:schemeClr val="tx1"/>
                </a:solidFill>
              </a:rPr>
              <a:t>за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детекцију</a:t>
            </a:r>
            <a:r>
              <a:rPr lang="en-US" sz="2400" dirty="0">
                <a:solidFill>
                  <a:schemeClr val="tx1"/>
                </a:solidFill>
              </a:rPr>
              <a:t> (SPET&amp;PET system)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hybrid fusion image </a:t>
            </a:r>
            <a:r>
              <a:rPr lang="sr-Cyrl-RS" sz="2400" dirty="0">
                <a:solidFill>
                  <a:schemeClr val="tx1"/>
                </a:solidFill>
              </a:rPr>
              <a:t>системи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(SPET&amp;CT, SPET&amp;MRI)...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</a:rPr>
              <a:t>	- </a:t>
            </a:r>
            <a:r>
              <a:rPr lang="sr-Cyrl-RS" sz="2400" dirty="0">
                <a:solidFill>
                  <a:schemeClr val="tx1"/>
                </a:solidFill>
              </a:rPr>
              <a:t>камера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за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специјалне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намене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(</a:t>
            </a:r>
            <a:r>
              <a:rPr lang="en-US" sz="2400" dirty="0" err="1">
                <a:solidFill>
                  <a:schemeClr val="tx1"/>
                </a:solidFill>
              </a:rPr>
              <a:t>miocardial</a:t>
            </a:r>
            <a:r>
              <a:rPr lang="en-US" sz="2400" dirty="0">
                <a:solidFill>
                  <a:schemeClr val="tx1"/>
                </a:solidFill>
              </a:rPr>
              <a:t>, thyroid... imaging)</a:t>
            </a:r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156523" y="2427812"/>
            <a:ext cx="8205012" cy="1200329"/>
          </a:xfrm>
          <a:prstGeom prst="rect">
            <a:avLst/>
          </a:prstGeom>
          <a:noFill/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sr-Cyrl-RS" sz="2400" b="1" dirty="0">
                <a:solidFill>
                  <a:schemeClr val="tx1"/>
                </a:solidFill>
              </a:rPr>
              <a:t>Дијаметар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sr-Cyrl-RS" sz="2400" dirty="0">
                <a:solidFill>
                  <a:schemeClr val="tx1"/>
                </a:solidFill>
              </a:rPr>
              <a:t>кристала</a:t>
            </a:r>
            <a:r>
              <a:rPr lang="sr-Latn-CS" sz="2400" dirty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гама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камери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варира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6 </a:t>
            </a:r>
            <a:r>
              <a:rPr lang="sr-Cyrl-RS" sz="2400" dirty="0" smtClean="0">
                <a:solidFill>
                  <a:schemeClr val="tx1"/>
                </a:solidFill>
              </a:rPr>
              <a:t>до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око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9.5 mm ; </a:t>
            </a: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en-US" sz="2400" dirty="0" smtClean="0">
                <a:solidFill>
                  <a:schemeClr val="tx1"/>
                </a:solidFill>
              </a:rPr>
              <a:t> SPET/PET </a:t>
            </a:r>
            <a:r>
              <a:rPr lang="sr-Cyrl-RS" sz="2400" dirty="0" smtClean="0">
                <a:solidFill>
                  <a:schemeClr val="tx1"/>
                </a:solidFill>
              </a:rPr>
              <a:t>системима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дебљина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кристала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креће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до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25.4 mm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Text Box 115"/>
          <p:cNvSpPr txBox="1">
            <a:spLocks noChangeArrowheads="1"/>
          </p:cNvSpPr>
          <p:nvPr/>
        </p:nvSpPr>
        <p:spPr bwMode="auto">
          <a:xfrm>
            <a:off x="430718" y="346941"/>
            <a:ext cx="8351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en-US" sz="3600" b="1" dirty="0" smtClean="0">
                <a:latin typeface="Tahoma" panose="020B0604030504040204" pitchFamily="34" charset="0"/>
              </a:rPr>
              <a:t>С</a:t>
            </a:r>
            <a:r>
              <a:rPr lang="en-US" altLang="en-US" sz="3600" b="1" dirty="0" err="1" smtClean="0">
                <a:latin typeface="Tahoma" panose="020B0604030504040204" pitchFamily="34" charset="0"/>
              </a:rPr>
              <a:t>цинтила</a:t>
            </a:r>
            <a:r>
              <a:rPr lang="sr-Cyrl-RS" altLang="en-US" sz="3600" b="1" dirty="0" smtClean="0">
                <a:latin typeface="Tahoma" panose="020B0604030504040204" pitchFamily="34" charset="0"/>
              </a:rPr>
              <a:t>циони детектор</a:t>
            </a:r>
            <a:endParaRPr lang="en-US" altLang="en-US" sz="36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8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973"/>
    </mc:Choice>
    <mc:Fallback xmlns="">
      <p:transition spd="slow" advTm="38973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>
            <a:spLocks noChangeArrowheads="1"/>
          </p:cNvSpPr>
          <p:nvPr/>
        </p:nvSpPr>
        <p:spPr bwMode="auto">
          <a:xfrm>
            <a:off x="473075" y="2697163"/>
            <a:ext cx="8442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b="1" dirty="0" err="1">
                <a:latin typeface="Tahoma" panose="020B0604030504040204" pitchFamily="34" charset="0"/>
              </a:rPr>
              <a:t>ГАМА</a:t>
            </a:r>
            <a:r>
              <a:rPr lang="sr-Latn-CS" altLang="en-US" sz="4000" b="1" dirty="0">
                <a:latin typeface="Tahoma" panose="020B0604030504040204" pitchFamily="34" charset="0"/>
              </a:rPr>
              <a:t> </a:t>
            </a:r>
            <a:r>
              <a:rPr lang="en-US" altLang="en-US" sz="4000" b="1" dirty="0" err="1">
                <a:latin typeface="Tahoma" panose="020B0604030504040204" pitchFamily="34" charset="0"/>
              </a:rPr>
              <a:t>СЦИНТИЛАЦИОНА</a:t>
            </a:r>
            <a:r>
              <a:rPr lang="sr-Latn-CS" altLang="en-US" sz="4000" b="1" dirty="0">
                <a:latin typeface="Tahoma" panose="020B0604030504040204" pitchFamily="34" charset="0"/>
              </a:rPr>
              <a:t> </a:t>
            </a:r>
            <a:r>
              <a:rPr lang="en-US" altLang="en-US" sz="4000" b="1" dirty="0" err="1">
                <a:latin typeface="Tahoma" panose="020B0604030504040204" pitchFamily="34" charset="0"/>
              </a:rPr>
              <a:t>КАМЕРА</a:t>
            </a:r>
            <a:endParaRPr lang="en-US" altLang="en-US" sz="40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80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63"/>
    </mc:Choice>
    <mc:Fallback xmlns="">
      <p:transition spd="slow" advTm="1816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98677" y="1335087"/>
            <a:ext cx="3881277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406076" y="1216152"/>
            <a:ext cx="4511802" cy="4937760"/>
          </a:xfrm>
        </p:spPr>
        <p:txBody>
          <a:bodyPr/>
          <a:lstStyle/>
          <a:p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Гама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камером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добија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приказ (сцинтиграм) расподеле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радиофарм</a:t>
            </a:r>
            <a:r>
              <a:rPr lang="sr-Cyrl-R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цеутика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телу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болесника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US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406076" y="3036831"/>
            <a:ext cx="4964046" cy="265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Основни</a:t>
            </a:r>
            <a:r>
              <a:rPr lang="sr-Latn-C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делови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колиматор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sr-Cyrl-R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сцинтилациони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детектор</a:t>
            </a:r>
            <a:endParaRPr lang="sr-Cyrl-R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 smtClean="0">
                <a:cs typeface="Calibri" panose="020F0502020204030204" pitchFamily="34" charset="0"/>
              </a:rPr>
              <a:t>конзола </a:t>
            </a:r>
            <a:r>
              <a:rPr lang="ru-RU" sz="2400" dirty="0">
                <a:cs typeface="Calibri" panose="020F0502020204030204" pitchFamily="34" charset="0"/>
              </a:rPr>
              <a:t>- електрична кола (коло за позиционирање, амплитудни анализатор , рачунарски систем</a:t>
            </a:r>
            <a:r>
              <a:rPr lang="ru-RU" sz="2400" dirty="0" smtClean="0">
                <a:cs typeface="Calibri" panose="020F0502020204030204" pitchFamily="34" charset="0"/>
              </a:rPr>
              <a:t>)</a:t>
            </a:r>
            <a:endParaRPr lang="ru-RU" sz="2400" dirty="0">
              <a:cs typeface="Calibri" panose="020F0502020204030204" pitchFamily="34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75553" y="283625"/>
            <a:ext cx="8442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200" b="1" dirty="0" err="1">
                <a:latin typeface="Tahoma" panose="020B0604030504040204" pitchFamily="34" charset="0"/>
              </a:rPr>
              <a:t>ГАМА</a:t>
            </a:r>
            <a:r>
              <a:rPr lang="sr-Latn-CS" altLang="en-US" sz="3200" b="1" dirty="0">
                <a:latin typeface="Tahoma" panose="020B0604030504040204" pitchFamily="34" charset="0"/>
              </a:rPr>
              <a:t> </a:t>
            </a:r>
            <a:r>
              <a:rPr lang="en-US" altLang="en-US" sz="3200" b="1" dirty="0" err="1">
                <a:latin typeface="Tahoma" panose="020B0604030504040204" pitchFamily="34" charset="0"/>
              </a:rPr>
              <a:t>СЦИНТИЛАЦИОНА</a:t>
            </a:r>
            <a:r>
              <a:rPr lang="sr-Latn-CS" altLang="en-US" sz="3200" b="1" dirty="0">
                <a:latin typeface="Tahoma" panose="020B0604030504040204" pitchFamily="34" charset="0"/>
              </a:rPr>
              <a:t> </a:t>
            </a:r>
            <a:r>
              <a:rPr lang="en-US" altLang="en-US" sz="3200" b="1" dirty="0" err="1">
                <a:latin typeface="Tahoma" panose="020B0604030504040204" pitchFamily="34" charset="0"/>
              </a:rPr>
              <a:t>КАМЕРА</a:t>
            </a:r>
            <a:endParaRPr lang="en-US" altLang="en-US" sz="32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94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9"/>
    </mc:Choice>
    <mc:Fallback xmlns="">
      <p:transition spd="slow" advTm="1095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228599" y="533400"/>
            <a:ext cx="6363269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				</a:t>
            </a:r>
            <a:r>
              <a:rPr lang="en-US" altLang="en-U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КОЛИМАТОР</a:t>
            </a:r>
            <a:r>
              <a:rPr lang="en-U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sr-Cyrl-RS" altLang="en-US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селектује</a:t>
            </a:r>
            <a:r>
              <a:rPr lang="sr-Latn-CS" alt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правац</a:t>
            </a:r>
            <a:r>
              <a:rPr lang="sr-Latn-C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долазећих</a:t>
            </a:r>
            <a:r>
              <a:rPr lang="sr-Latn-C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фотона</a:t>
            </a:r>
            <a:r>
              <a:rPr lang="sr-Latn-C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r-Latn-CS" alt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Parallel hole</a:t>
            </a:r>
            <a:endParaRPr lang="en-US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Pinhole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Fan beam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(diverging) </a:t>
            </a:r>
            <a:endParaRPr lang="sr-Latn-CS" alt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Cone beam</a:t>
            </a:r>
            <a:r>
              <a:rPr lang="en-US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(converging)</a:t>
            </a:r>
          </a:p>
        </p:txBody>
      </p:sp>
      <p:graphicFrame>
        <p:nvGraphicFramePr>
          <p:cNvPr id="4098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72305167"/>
              </p:ext>
            </p:extLst>
          </p:nvPr>
        </p:nvGraphicFramePr>
        <p:xfrm>
          <a:off x="2950190" y="4169272"/>
          <a:ext cx="1804987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61" r:id="rId4" imgW="1781424" imgH="2180952" progId="">
                  <p:embed/>
                </p:oleObj>
              </mc:Choice>
              <mc:Fallback>
                <p:oleObj r:id="rId4" imgW="1781424" imgH="218095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0190" y="4169272"/>
                        <a:ext cx="1804987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1" name="Picture 5" descr="gammaFIG11"/>
          <p:cNvPicPr>
            <a:picLocks noChangeAspect="1" noChangeArrowheads="1"/>
          </p:cNvPicPr>
          <p:nvPr/>
        </p:nvPicPr>
        <p:blipFill>
          <a:blip r:embed="rId6">
            <a:lum bright="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03512"/>
            <a:ext cx="26670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/>
          <a:srcRect l="37556" t="13020" r="37391" b="51175"/>
          <a:stretch>
            <a:fillRect/>
          </a:stretch>
        </p:blipFill>
        <p:spPr bwMode="auto">
          <a:xfrm>
            <a:off x="4823417" y="3928682"/>
            <a:ext cx="3970991" cy="269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images-mediawiki-sites.thefullwiki.org/06/2/2/7/0348574227393007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31908" y="1657481"/>
            <a:ext cx="4876800" cy="1973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362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32"/>
    </mc:Choice>
    <mc:Fallback xmlns="">
      <p:transition spd="slow" advTm="51732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Telemedicine cartoon"/>
          <p:cNvPicPr>
            <a:picLocks noGrp="1" noChangeAspect="1" noChangeArrowheads="1"/>
          </p:cNvPicPr>
          <p:nvPr>
            <p:ph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5851" y="1404502"/>
            <a:ext cx="1885903" cy="198683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30002" y="187236"/>
            <a:ext cx="66641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</a:t>
            </a:r>
            <a:r>
              <a:rPr lang="sr-Cyrl-RS" altLang="en-US" sz="4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ОМПЈУТЕРСКИ СИСТЕМИ</a:t>
            </a:r>
            <a:r>
              <a:rPr lang="en-US" alt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sr-Cyrl-RS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954100" y="1433015"/>
            <a:ext cx="5927535" cy="1973808"/>
            <a:chOff x="1296" y="2304"/>
            <a:chExt cx="3840" cy="1075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296" y="2976"/>
              <a:ext cx="2707" cy="403"/>
              <a:chOff x="1872" y="7776"/>
              <a:chExt cx="6768" cy="1008"/>
            </a:xfrm>
          </p:grpSpPr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1872" y="7776"/>
                <a:ext cx="1728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200" b="1" dirty="0">
                    <a:solidFill>
                      <a:srgbClr val="FF0000"/>
                    </a:solidFill>
                    <a:latin typeface="Tahoma" panose="020B0604030504040204" pitchFamily="34" charset="0"/>
                  </a:rPr>
                  <a:t>Gamma </a:t>
                </a:r>
                <a:r>
                  <a:rPr lang="en-US" altLang="en-US" sz="1200" b="1" dirty="0" err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scintilation</a:t>
                </a:r>
                <a:r>
                  <a:rPr lang="en-US" altLang="en-US" sz="1200" b="1" dirty="0">
                    <a:solidFill>
                      <a:srgbClr val="FF0000"/>
                    </a:solidFill>
                    <a:latin typeface="Tahoma" panose="020B0604030504040204" pitchFamily="34" charset="0"/>
                  </a:rPr>
                  <a:t> camera</a:t>
                </a:r>
              </a:p>
            </p:txBody>
          </p:sp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3600" y="7776"/>
                <a:ext cx="576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3333FF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ADC</a:t>
                </a:r>
              </a:p>
            </p:txBody>
          </p:sp>
          <p:sp>
            <p:nvSpPr>
              <p:cNvPr id="15" name="Text Box 7"/>
              <p:cNvSpPr txBox="1">
                <a:spLocks noChangeArrowheads="1"/>
              </p:cNvSpPr>
              <p:nvPr/>
            </p:nvSpPr>
            <p:spPr bwMode="auto">
              <a:xfrm>
                <a:off x="6912" y="7776"/>
                <a:ext cx="1728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200" b="1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Computer</a:t>
                </a:r>
              </a:p>
            </p:txBody>
          </p:sp>
          <p:sp>
            <p:nvSpPr>
              <p:cNvPr id="16" name="Line 8"/>
              <p:cNvSpPr>
                <a:spLocks noChangeShapeType="1"/>
              </p:cNvSpPr>
              <p:nvPr/>
            </p:nvSpPr>
            <p:spPr bwMode="auto">
              <a:xfrm>
                <a:off x="4176" y="8352"/>
                <a:ext cx="2736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1296" y="2304"/>
              <a:ext cx="2707" cy="403"/>
              <a:chOff x="1872" y="9504"/>
              <a:chExt cx="6768" cy="1008"/>
            </a:xfrm>
          </p:grpSpPr>
          <p:sp>
            <p:nvSpPr>
              <p:cNvPr id="9" name="Text Box 10"/>
              <p:cNvSpPr txBox="1">
                <a:spLocks noChangeArrowheads="1"/>
              </p:cNvSpPr>
              <p:nvPr/>
            </p:nvSpPr>
            <p:spPr bwMode="auto">
              <a:xfrm>
                <a:off x="1872" y="9504"/>
                <a:ext cx="1728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Gamma scintilation</a:t>
                </a:r>
              </a:p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camera</a:t>
                </a:r>
              </a:p>
            </p:txBody>
          </p:sp>
          <p:sp>
            <p:nvSpPr>
              <p:cNvPr id="10" name="Text Box 11"/>
              <p:cNvSpPr txBox="1">
                <a:spLocks noChangeArrowheads="1"/>
              </p:cNvSpPr>
              <p:nvPr/>
            </p:nvSpPr>
            <p:spPr bwMode="auto">
              <a:xfrm>
                <a:off x="6912" y="9504"/>
                <a:ext cx="1728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endParaRPr lang="en-US" altLang="en-US" sz="1200" b="1">
                  <a:solidFill>
                    <a:schemeClr val="bg1"/>
                  </a:solidFill>
                  <a:latin typeface="Tahoma" panose="020B0604030504040204" pitchFamily="34" charset="0"/>
                </a:endParaRPr>
              </a:p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Computer</a:t>
                </a:r>
              </a:p>
            </p:txBody>
          </p:sp>
          <p:sp>
            <p:nvSpPr>
              <p:cNvPr id="11" name="Text Box 12"/>
              <p:cNvSpPr txBox="1">
                <a:spLocks noChangeArrowheads="1"/>
              </p:cNvSpPr>
              <p:nvPr/>
            </p:nvSpPr>
            <p:spPr bwMode="auto">
              <a:xfrm>
                <a:off x="6336" y="9504"/>
                <a:ext cx="576" cy="10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3333FF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ADC</a:t>
                </a:r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3600" y="10080"/>
                <a:ext cx="2736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7" name="Text Box 14"/>
            <p:cNvSpPr txBox="1">
              <a:spLocks noChangeArrowheads="1"/>
            </p:cNvSpPr>
            <p:nvPr/>
          </p:nvSpPr>
          <p:spPr bwMode="auto">
            <a:xfrm>
              <a:off x="4224" y="2352"/>
              <a:ext cx="912" cy="256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rgbClr val="FF0000"/>
                  </a:solidFill>
                  <a:latin typeface="Tahoma" panose="020B0604030504040204" pitchFamily="34" charset="0"/>
                </a:rPr>
                <a:t>Analog</a:t>
              </a:r>
              <a:endParaRPr lang="en-GB" altLang="en-US" sz="2000" b="1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4224" y="3024"/>
              <a:ext cx="912" cy="256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solidFill>
                    <a:srgbClr val="FF0000"/>
                  </a:solidFill>
                  <a:latin typeface="Tahoma" panose="020B0604030504040204" pitchFamily="34" charset="0"/>
                </a:rPr>
                <a:t>Digital</a:t>
              </a:r>
              <a:endParaRPr lang="en-GB" altLang="en-US" sz="2000" b="1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pic>
        <p:nvPicPr>
          <p:cNvPr id="17" name="Picture 16" descr="D:\My Documents\My Scans\2011-12 (Dec)\scan00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616657"/>
            <a:ext cx="4020977" cy="3241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4198790" y="4124215"/>
            <a:ext cx="4929186" cy="2511947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anose="05040102010807070707" pitchFamily="18" charset="2"/>
              <a:buChar char="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anose="05040102010807070707" pitchFamily="18" charset="2"/>
              <a:buChar char=""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anose="05040102010807070707" pitchFamily="18" charset="2"/>
              <a:buChar char="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anose="05000000000000000000" pitchFamily="2" charset="2"/>
              <a:buChar char="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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3" panose="05040102010807070707" pitchFamily="18" charset="2"/>
              <a:buNone/>
            </a:pPr>
            <a:r>
              <a:rPr lang="ru-RU" dirty="0" smtClean="0"/>
              <a:t>Предности дигиталне слике</a:t>
            </a:r>
          </a:p>
          <a:p>
            <a:r>
              <a:rPr lang="ru-RU" dirty="0" smtClean="0"/>
              <a:t>Обрада</a:t>
            </a:r>
          </a:p>
          <a:p>
            <a:r>
              <a:rPr lang="ru-RU" dirty="0" smtClean="0"/>
              <a:t>Архивирање</a:t>
            </a:r>
          </a:p>
          <a:p>
            <a:r>
              <a:rPr lang="ru-RU" dirty="0" smtClean="0"/>
              <a:t>Пренос, мреже, телемедицина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30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11"/>
    </mc:Choice>
    <mc:Fallback xmlns="">
      <p:transition spd="slow" advTm="3761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NM/P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4171950" y="2617788"/>
            <a:ext cx="0" cy="1219200"/>
            <a:chOff x="0" y="0"/>
            <a:chExt cx="0" cy="768"/>
          </a:xfrm>
        </p:grpSpPr>
        <p:sp>
          <p:nvSpPr>
            <p:cNvPr id="3278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78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 New Roman" panose="02020603050405020304" pitchFamily="18" charset="0"/>
                  <a:hlinkClick r:id="rId3"/>
                </a:rPr>
                <a:t>  </a:t>
              </a:r>
              <a:r>
                <a:rPr lang="en-US" altLang="en-US" sz="5000">
                  <a:latin typeface="Times New Roman" panose="02020603050405020304" pitchFamily="18" charset="0"/>
                </a:rPr>
                <a:t> </a:t>
              </a:r>
              <a:r>
                <a:rPr lang="en-US" altLang="en-US" sz="2400">
                  <a:latin typeface="Times New Roman" panose="02020603050405020304" pitchFamily="18" charset="0"/>
                </a:rPr>
                <a:t>         </a:t>
              </a:r>
            </a:p>
          </p:txBody>
        </p:sp>
      </p:grp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4171950" y="2617788"/>
            <a:ext cx="0" cy="1219200"/>
            <a:chOff x="0" y="0"/>
            <a:chExt cx="0" cy="768"/>
          </a:xfrm>
        </p:grpSpPr>
        <p:sp>
          <p:nvSpPr>
            <p:cNvPr id="3278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787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 New Roman" panose="02020603050405020304" pitchFamily="18" charset="0"/>
                  <a:hlinkClick r:id="rId4"/>
                </a:rPr>
                <a:t>  </a:t>
              </a:r>
              <a:r>
                <a:rPr lang="en-US" altLang="en-US" sz="5000">
                  <a:latin typeface="Times New Roman" panose="02020603050405020304" pitchFamily="18" charset="0"/>
                </a:rPr>
                <a:t> </a:t>
              </a:r>
              <a:r>
                <a:rPr lang="en-US" altLang="en-US" sz="2400">
                  <a:latin typeface="Times New Roman" panose="02020603050405020304" pitchFamily="18" charset="0"/>
                </a:rPr>
                <a:t>         </a:t>
              </a:r>
            </a:p>
          </p:txBody>
        </p:sp>
      </p:grpSp>
      <p:grpSp>
        <p:nvGrpSpPr>
          <p:cNvPr id="32773" name="Group 9"/>
          <p:cNvGrpSpPr>
            <a:grpSpLocks/>
          </p:cNvGrpSpPr>
          <p:nvPr/>
        </p:nvGrpSpPr>
        <p:grpSpPr bwMode="auto">
          <a:xfrm>
            <a:off x="4171950" y="2617788"/>
            <a:ext cx="0" cy="1219200"/>
            <a:chOff x="0" y="0"/>
            <a:chExt cx="0" cy="768"/>
          </a:xfrm>
        </p:grpSpPr>
        <p:sp>
          <p:nvSpPr>
            <p:cNvPr id="32784" name="Rectangle 10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785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 New Roman" panose="02020603050405020304" pitchFamily="18" charset="0"/>
                  <a:hlinkClick r:id="rId4"/>
                </a:rPr>
                <a:t>  </a:t>
              </a:r>
              <a:r>
                <a:rPr lang="en-US" altLang="en-US" sz="5000">
                  <a:latin typeface="Times New Roman" panose="02020603050405020304" pitchFamily="18" charset="0"/>
                </a:rPr>
                <a:t> </a:t>
              </a:r>
              <a:r>
                <a:rPr lang="en-US" altLang="en-US" sz="2400">
                  <a:latin typeface="Times New Roman" panose="02020603050405020304" pitchFamily="18" charset="0"/>
                </a:rPr>
                <a:t>         </a:t>
              </a:r>
            </a:p>
          </p:txBody>
        </p:sp>
      </p:grpSp>
      <p:grpSp>
        <p:nvGrpSpPr>
          <p:cNvPr id="32774" name="Group 12"/>
          <p:cNvGrpSpPr>
            <a:grpSpLocks/>
          </p:cNvGrpSpPr>
          <p:nvPr/>
        </p:nvGrpSpPr>
        <p:grpSpPr bwMode="auto">
          <a:xfrm>
            <a:off x="4171950" y="2617788"/>
            <a:ext cx="0" cy="1219200"/>
            <a:chOff x="0" y="0"/>
            <a:chExt cx="0" cy="768"/>
          </a:xfrm>
        </p:grpSpPr>
        <p:sp>
          <p:nvSpPr>
            <p:cNvPr id="32782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783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0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 New Roman" panose="02020603050405020304" pitchFamily="18" charset="0"/>
                  <a:hlinkClick r:id="rId5"/>
                </a:rPr>
                <a:t>  </a:t>
              </a:r>
              <a:r>
                <a:rPr lang="en-US" altLang="en-US" sz="5000">
                  <a:latin typeface="Times New Roman" panose="02020603050405020304" pitchFamily="18" charset="0"/>
                </a:rPr>
                <a:t> </a:t>
              </a:r>
              <a:r>
                <a:rPr lang="en-US" altLang="en-US" sz="2400">
                  <a:latin typeface="Times New Roman" panose="02020603050405020304" pitchFamily="18" charset="0"/>
                </a:rPr>
                <a:t>         </a:t>
              </a:r>
            </a:p>
          </p:txBody>
        </p:sp>
      </p:grpSp>
      <p:grpSp>
        <p:nvGrpSpPr>
          <p:cNvPr id="32775" name="Group 15"/>
          <p:cNvGrpSpPr>
            <a:grpSpLocks/>
          </p:cNvGrpSpPr>
          <p:nvPr/>
        </p:nvGrpSpPr>
        <p:grpSpPr bwMode="auto">
          <a:xfrm>
            <a:off x="3429000" y="2160588"/>
            <a:ext cx="0" cy="2103437"/>
            <a:chOff x="0" y="0"/>
            <a:chExt cx="0" cy="1325"/>
          </a:xfrm>
        </p:grpSpPr>
        <p:sp>
          <p:nvSpPr>
            <p:cNvPr id="32780" name="Rectangle 16"/>
            <p:cNvSpPr>
              <a:spLocks noChangeArrowheads="1"/>
            </p:cNvSpPr>
            <p:nvPr/>
          </p:nvSpPr>
          <p:spPr bwMode="auto">
            <a:xfrm>
              <a:off x="0" y="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278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0" cy="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 New Roman" panose="02020603050405020304" pitchFamily="18" charset="0"/>
                </a:rPr>
                <a:t>  </a:t>
              </a:r>
              <a:r>
                <a:rPr lang="en-US" altLang="en-US" sz="10800">
                  <a:latin typeface="Times New Roman" panose="02020603050405020304" pitchFamily="18" charset="0"/>
                </a:rPr>
                <a:t> </a:t>
              </a:r>
              <a:r>
                <a:rPr lang="en-US" altLang="en-US" sz="2400">
                  <a:latin typeface="Times New Roman" panose="02020603050405020304" pitchFamily="18" charset="0"/>
                </a:rPr>
                <a:t>                             </a:t>
              </a:r>
            </a:p>
          </p:txBody>
        </p:sp>
      </p:grpSp>
      <p:pic>
        <p:nvPicPr>
          <p:cNvPr id="32776" name="Picture 18" descr="NM/PET Uprigh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Rectangle 19"/>
          <p:cNvSpPr>
            <a:spLocks noChangeArrowheads="1"/>
          </p:cNvSpPr>
          <p:nvPr/>
        </p:nvSpPr>
        <p:spPr bwMode="auto">
          <a:xfrm>
            <a:off x="5140325" y="1730375"/>
            <a:ext cx="2784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400">
              <a:latin typeface="Times New Roman" panose="02020603050405020304" pitchFamily="18" charset="0"/>
            </a:endParaRPr>
          </a:p>
        </p:txBody>
      </p:sp>
      <p:pic>
        <p:nvPicPr>
          <p:cNvPr id="32778" name="Picture 20" descr="DS7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352800"/>
            <a:ext cx="4267200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21" descr="XC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124200"/>
            <a:ext cx="33528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1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22"/>
    </mc:Choice>
    <mc:Fallback xmlns="">
      <p:transition spd="slow" advTm="1152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6"/>
          <p:cNvSpPr>
            <a:spLocks noChangeArrowheads="1" noChangeShapeType="1" noTextEdit="1"/>
          </p:cNvSpPr>
          <p:nvPr/>
        </p:nvSpPr>
        <p:spPr bwMode="auto">
          <a:xfrm>
            <a:off x="812800" y="340044"/>
            <a:ext cx="7578090" cy="6454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n-lt"/>
              </a:rPr>
              <a:t>НУКЛЕАРНА МЕДИЦИНА</a:t>
            </a:r>
            <a:endParaRPr lang="en-GB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1880" y="1522522"/>
            <a:ext cx="839992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То је грана медицине, тј. медицинска специјализација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којој је извршена интеграције медицине и других научних дисциплина у циљу проучавања функције и структуре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органа</a:t>
            </a:r>
            <a:r>
              <a:rPr lang="sr-Latn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sr-Latn-R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sr-Cyrl-RS" sz="2800" dirty="0">
                <a:latin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аснована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на принципу коришћења радиoфармацеутика (радиоoбелeживaча) ради евaлуације молекуларних, метаболичких, физиолошких и патолошких стања у живом организму, а у циљу дијагостике, терапије или истраживања.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928"/>
    </mc:Choice>
    <mc:Fallback xmlns="">
      <p:transition spd="slow" advTm="39928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52400" y="1295400"/>
            <a:ext cx="8810625" cy="557075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Приказ тродимензионалне дистрибуције радиофармацеутика у ткиву/органу путем компјутерски реконструисаних слика/слојева у трансверзалним, сагиталним, короналним и косим пројекцијама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
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Nuclear medical imaging </a:t>
            </a: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Cyrl-R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</a:t>
            </a:r>
            <a:r>
              <a:rPr lang="sr-Cyrl-R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може</a:t>
            </a:r>
            <a:r>
              <a:rPr lang="sr-Latn-C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sr-Latn-C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поделити</a:t>
            </a:r>
            <a:r>
              <a:rPr lang="sr-Latn-C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sr-Latn-C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три</a:t>
            </a:r>
            <a:r>
              <a:rPr lang="sr-Latn-C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категорије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spcBef>
                <a:spcPts val="600"/>
              </a:spcBef>
              <a:buFontTx/>
              <a:buChar char="•"/>
              <a:defRPr/>
            </a:pPr>
            <a:r>
              <a:rPr lang="en-US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Конвенционалне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sr-Latn-C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планарне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сцинтиграфије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buFontTx/>
              <a:buChar char="•"/>
              <a:defRPr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Single photon emission computed tomography (SPECT)</a:t>
            </a:r>
          </a:p>
          <a:p>
            <a:pPr>
              <a:spcBef>
                <a:spcPts val="600"/>
              </a:spcBef>
              <a:buFontTx/>
              <a:buChar char="•"/>
              <a:defRPr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Positron emission tomography (PET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sr-Cyrl-R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buFontTx/>
              <a:buChar char="•"/>
              <a:defRPr/>
            </a:pPr>
            <a:r>
              <a:rPr lang="en-US" sz="2800" b="1" dirty="0"/>
              <a:t>Hybrid imaging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1666" y="114194"/>
            <a:ext cx="8236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 </a:t>
            </a:r>
            <a:endParaRPr lang="sr-Cyrl-R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sr-Cyrl-RS" sz="3200" b="1" dirty="0">
                <a:latin typeface="Calibri" panose="020F0502020204030204" pitchFamily="34" charset="0"/>
                <a:cs typeface="Calibri" panose="020F0502020204030204" pitchFamily="34" charset="0"/>
              </a:rPr>
              <a:t>Односно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NUCLEAR MEDICINE IMAGING</a:t>
            </a:r>
          </a:p>
        </p:txBody>
      </p:sp>
    </p:spTree>
    <p:extLst>
      <p:ext uri="{BB962C8B-B14F-4D97-AF65-F5344CB8AC3E}">
        <p14:creationId xmlns:p14="http://schemas.microsoft.com/office/powerpoint/2010/main" val="15537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829"/>
    </mc:Choice>
    <mc:Fallback xmlns="">
      <p:transition spd="slow" advTm="47829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500063" y="1196975"/>
            <a:ext cx="77485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sr-Latn-CS" sz="2400" b="1" cap="small" dirty="0"/>
              <a:t>“</a:t>
            </a:r>
            <a:r>
              <a:rPr lang="sr-Cyrl-RS" sz="2400" b="1" cap="small" dirty="0"/>
              <a:t>Негативна</a:t>
            </a:r>
            <a:r>
              <a:rPr lang="sr-Latn-CS" sz="2400" b="1" cap="small" dirty="0"/>
              <a:t>” </a:t>
            </a:r>
            <a:r>
              <a:rPr lang="sr-Cyrl-RS" sz="2400" b="1" cap="small" dirty="0"/>
              <a:t>визуализација</a:t>
            </a:r>
            <a:r>
              <a:rPr lang="sr-Latn-CS" sz="2400" b="1" cap="small" dirty="0"/>
              <a:t> </a:t>
            </a:r>
          </a:p>
          <a:p>
            <a:pPr eaLnBrk="0" hangingPunct="0">
              <a:defRPr/>
            </a:pPr>
            <a:endParaRPr lang="sr-Latn-CS" sz="2400" b="1" cap="small" dirty="0"/>
          </a:p>
          <a:p>
            <a:pPr eaLnBrk="0" hangingPunct="0">
              <a:defRPr/>
            </a:pPr>
            <a:r>
              <a:rPr lang="sr-Cyrl-RS" sz="2400" b="1" cap="small" dirty="0"/>
              <a:t>Добија се слика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поља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хипофиксације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и</a:t>
            </a:r>
            <a:r>
              <a:rPr lang="sr-Latn-CS" sz="2400" b="1" cap="small" dirty="0"/>
              <a:t>/</a:t>
            </a:r>
            <a:r>
              <a:rPr lang="sr-Cyrl-RS" sz="2400" b="1" cap="small" dirty="0"/>
              <a:t>или</a:t>
            </a:r>
            <a:r>
              <a:rPr lang="sr-Latn-CS" sz="2400" b="1" cap="small" dirty="0"/>
              <a:t> “</a:t>
            </a:r>
            <a:r>
              <a:rPr lang="sr-Cyrl-RS" sz="2400" b="1" cap="small" dirty="0"/>
              <a:t>хладних</a:t>
            </a:r>
            <a:r>
              <a:rPr lang="sr-Latn-CS" sz="2400" b="1" cap="small" dirty="0"/>
              <a:t>” </a:t>
            </a:r>
            <a:r>
              <a:rPr lang="sr-Cyrl-RS" sz="2400" b="1" cap="small" dirty="0"/>
              <a:t>поља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на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месту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где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се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у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испитиваном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органу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налази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патолошка</a:t>
            </a:r>
            <a:r>
              <a:rPr lang="sr-Latn-CS" sz="2400" b="1" cap="small" dirty="0"/>
              <a:t> </a:t>
            </a:r>
            <a:r>
              <a:rPr lang="sr-Cyrl-RS" sz="2400" b="1" cap="small" dirty="0"/>
              <a:t>промена</a:t>
            </a:r>
            <a:endParaRPr lang="en-US" sz="2400" b="1" cap="small" dirty="0"/>
          </a:p>
        </p:txBody>
      </p:sp>
      <p:sp>
        <p:nvSpPr>
          <p:cNvPr id="20" name="Rectangle 19"/>
          <p:cNvSpPr/>
          <p:nvPr/>
        </p:nvSpPr>
        <p:spPr>
          <a:xfrm>
            <a:off x="3065463" y="6731000"/>
            <a:ext cx="11080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sr-Latn-CS" sz="1400" b="1" cap="small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	</a:t>
            </a:r>
            <a:endParaRPr lang="en-US">
              <a:latin typeface="Arial" charset="0"/>
              <a:cs typeface="+mn-cs"/>
            </a:endParaRPr>
          </a:p>
        </p:txBody>
      </p:sp>
      <p:sp>
        <p:nvSpPr>
          <p:cNvPr id="30724" name="Text Box 11"/>
          <p:cNvSpPr txBox="1">
            <a:spLocks noChangeArrowheads="1"/>
          </p:cNvSpPr>
          <p:nvPr/>
        </p:nvSpPr>
        <p:spPr bwMode="auto">
          <a:xfrm>
            <a:off x="414338" y="266700"/>
            <a:ext cx="8261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r-Cyrl-RS" altLang="en-US" sz="3200" b="1" dirty="0" smtClean="0"/>
              <a:t>ПЛАНАРНЕ СЦИНТИГРАФИЈЕ</a:t>
            </a:r>
            <a:endParaRPr lang="sr-Cyrl-RS" altLang="en-US" sz="3200" b="1" dirty="0"/>
          </a:p>
        </p:txBody>
      </p:sp>
      <p:sp>
        <p:nvSpPr>
          <p:cNvPr id="8" name="Rectangle 7"/>
          <p:cNvSpPr/>
          <p:nvPr/>
        </p:nvSpPr>
        <p:spPr>
          <a:xfrm>
            <a:off x="4362450" y="5505450"/>
            <a:ext cx="3508375" cy="64611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sr-Cyrl-RS" b="1" cap="small" dirty="0"/>
              <a:t>Неспецифична визуализација</a:t>
            </a:r>
            <a:endParaRPr lang="en-GB" b="1" cap="small" dirty="0"/>
          </a:p>
          <a:p>
            <a:pPr eaLnBrk="0" hangingPunct="0">
              <a:defRPr/>
            </a:pPr>
            <a:r>
              <a:rPr lang="en-GB" b="1" cap="small" baseline="30000" dirty="0" err="1"/>
              <a:t>99m</a:t>
            </a:r>
            <a:r>
              <a:rPr lang="en-GB" b="1" cap="small" dirty="0" err="1"/>
              <a:t>Tc</a:t>
            </a:r>
            <a:r>
              <a:rPr lang="sr-Cyrl-RS" b="1" cap="small" dirty="0"/>
              <a:t>-колоид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5778500"/>
            <a:ext cx="37004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b="1" cap="small" dirty="0"/>
              <a:t>специфична визуализација</a:t>
            </a:r>
            <a:r>
              <a:rPr lang="en-GB" b="1" cap="small" dirty="0"/>
              <a:t> </a:t>
            </a:r>
            <a:r>
              <a:rPr lang="sr-Cyrl-RS" b="1" cap="small" baseline="30000" dirty="0"/>
              <a:t>131</a:t>
            </a:r>
            <a:r>
              <a:rPr lang="en-GB" b="1" cap="small" dirty="0"/>
              <a:t>I</a:t>
            </a:r>
            <a:endParaRPr lang="sr-Latn-RS" b="1" cap="small" dirty="0"/>
          </a:p>
          <a:p>
            <a:pPr eaLnBrk="0" hangingPunct="0">
              <a:defRPr/>
            </a:pPr>
            <a:endParaRPr lang="sr-Cyrl-RS" b="1" cap="small" dirty="0"/>
          </a:p>
        </p:txBody>
      </p:sp>
      <p:pic>
        <p:nvPicPr>
          <p:cNvPr id="30727" name="Picture 11" descr="Rezultat slika za scintigraphy cold li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78"/>
          <a:stretch>
            <a:fillRect/>
          </a:stretch>
        </p:blipFill>
        <p:spPr bwMode="auto">
          <a:xfrm>
            <a:off x="3497263" y="3140075"/>
            <a:ext cx="508635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2" descr="C:\Users\Vladimir\Desktop\1786562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4" r="8163" b="19649"/>
          <a:stretch>
            <a:fillRect/>
          </a:stretch>
        </p:blipFill>
        <p:spPr bwMode="auto">
          <a:xfrm>
            <a:off x="511175" y="3167063"/>
            <a:ext cx="2341563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4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49"/>
    </mc:Choice>
    <mc:Fallback xmlns="">
      <p:transition spd="slow" advTm="45149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3065463" y="6296025"/>
            <a:ext cx="1108075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sr-Latn-CS" sz="1400" b="1" cap="small">
                <a:latin typeface="Tahoma" pitchFamily="34" charset="0"/>
                <a:cs typeface="+mn-cs"/>
              </a:rPr>
              <a:t>	</a:t>
            </a:r>
            <a:endParaRPr lang="en-US" b="1">
              <a:latin typeface="Arial" charset="0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4813" y="1141413"/>
            <a:ext cx="7961312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sr-Latn-CS" sz="2800" b="1" cap="small" dirty="0">
                <a:latin typeface="Tahoma" pitchFamily="34" charset="0"/>
                <a:cs typeface="+mn-cs"/>
              </a:rPr>
              <a:t>“</a:t>
            </a:r>
            <a:r>
              <a:rPr lang="sr-Cyrl-RS" sz="2800" b="1" cap="small" dirty="0">
                <a:latin typeface="Tahoma" pitchFamily="34" charset="0"/>
                <a:cs typeface="+mn-cs"/>
              </a:rPr>
              <a:t>Позитивна</a:t>
            </a:r>
            <a:r>
              <a:rPr lang="sr-Latn-CS" sz="2800" b="1" cap="small" dirty="0">
                <a:latin typeface="Tahoma" pitchFamily="34" charset="0"/>
                <a:cs typeface="+mn-cs"/>
              </a:rPr>
              <a:t>” </a:t>
            </a:r>
            <a:r>
              <a:rPr lang="sr-Cyrl-RS" sz="2800" b="1" cap="small" dirty="0">
                <a:latin typeface="Tahoma" pitchFamily="34" charset="0"/>
                <a:cs typeface="+mn-cs"/>
              </a:rPr>
              <a:t>визуализација</a:t>
            </a:r>
            <a:r>
              <a:rPr lang="sr-Latn-CS" sz="2800" b="1" cap="small" dirty="0">
                <a:latin typeface="Tahoma" pitchFamily="34" charset="0"/>
                <a:cs typeface="+mn-cs"/>
              </a:rPr>
              <a:t> </a:t>
            </a:r>
          </a:p>
          <a:p>
            <a:pPr eaLnBrk="0" hangingPunct="0">
              <a:defRPr/>
            </a:pPr>
            <a:r>
              <a:rPr lang="sr-Cyrl-RS" b="1" cap="small" dirty="0">
                <a:latin typeface="Tahoma" pitchFamily="34" charset="0"/>
                <a:cs typeface="+mn-cs"/>
              </a:rPr>
              <a:t>Добија се слика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интензивније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акумулације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или</a:t>
            </a:r>
            <a:r>
              <a:rPr lang="sr-Latn-CS" b="1" cap="small" dirty="0">
                <a:latin typeface="Tahoma" pitchFamily="34" charset="0"/>
                <a:cs typeface="+mn-cs"/>
              </a:rPr>
              <a:t> “</a:t>
            </a:r>
            <a:r>
              <a:rPr lang="sr-Cyrl-RS" b="1" cap="small" dirty="0">
                <a:latin typeface="Tahoma" pitchFamily="34" charset="0"/>
                <a:cs typeface="+mn-cs"/>
              </a:rPr>
              <a:t>топлих</a:t>
            </a:r>
            <a:r>
              <a:rPr lang="sr-Latn-CS" b="1" cap="small" dirty="0">
                <a:latin typeface="Tahoma" pitchFamily="34" charset="0"/>
                <a:cs typeface="+mn-cs"/>
              </a:rPr>
              <a:t>” </a:t>
            </a:r>
            <a:r>
              <a:rPr lang="sr-Cyrl-RS" b="1" cap="small" dirty="0">
                <a:latin typeface="Tahoma" pitchFamily="34" charset="0"/>
                <a:cs typeface="+mn-cs"/>
              </a:rPr>
              <a:t>поља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на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месту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где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се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у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испитиваном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органу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налази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патолошка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  <a:r>
              <a:rPr lang="sr-Cyrl-RS" b="1" cap="small" dirty="0">
                <a:latin typeface="Tahoma" pitchFamily="34" charset="0"/>
                <a:cs typeface="+mn-cs"/>
              </a:rPr>
              <a:t>промена</a:t>
            </a:r>
            <a:endParaRPr lang="en-US" b="1" dirty="0">
              <a:latin typeface="Arial" charset="0"/>
              <a:cs typeface="+mn-cs"/>
            </a:endParaRP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579438" y="2320925"/>
          <a:ext cx="25908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4" r:id="rId3" imgW="3809524" imgH="5714286" progId="">
                  <p:embed/>
                </p:oleObj>
              </mc:Choice>
              <mc:Fallback>
                <p:oleObj r:id="rId3" imgW="3809524" imgH="571428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38" y="2320925"/>
                        <a:ext cx="2590800" cy="3886200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3595688" y="4252913"/>
            <a:ext cx="45910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sr-Cyrl-RS" b="1" cap="small" dirty="0">
                <a:latin typeface="Tahoma" pitchFamily="34" charset="0"/>
                <a:cs typeface="+mn-cs"/>
              </a:rPr>
              <a:t>Специфична визуализација</a:t>
            </a:r>
            <a:r>
              <a:rPr lang="sr-Latn-RS" b="1" cap="small" dirty="0">
                <a:latin typeface="Tahoma" pitchFamily="34" charset="0"/>
                <a:cs typeface="+mn-cs"/>
              </a:rPr>
              <a:t> </a:t>
            </a:r>
          </a:p>
          <a:p>
            <a:pPr algn="ctr" eaLnBrk="0" hangingPunct="0">
              <a:defRPr/>
            </a:pPr>
            <a:r>
              <a:rPr lang="sr-Latn-RS" b="1" cap="small" baseline="30000" dirty="0">
                <a:latin typeface="Tahoma" pitchFamily="34" charset="0"/>
                <a:cs typeface="+mn-cs"/>
              </a:rPr>
              <a:t>99m</a:t>
            </a:r>
            <a:r>
              <a:rPr lang="sr-Latn-RS" b="1" cap="small" dirty="0">
                <a:latin typeface="Tahoma" pitchFamily="34" charset="0"/>
                <a:cs typeface="+mn-cs"/>
              </a:rPr>
              <a:t>Tc</a:t>
            </a:r>
            <a:r>
              <a:rPr lang="en-US" b="1" cap="small" dirty="0">
                <a:latin typeface="Tahoma" pitchFamily="34" charset="0"/>
                <a:cs typeface="+mn-cs"/>
              </a:rPr>
              <a:t>-</a:t>
            </a:r>
            <a:r>
              <a:rPr lang="sr-Latn-RS" b="1" cap="small" dirty="0">
                <a:latin typeface="Tahoma" pitchFamily="34" charset="0"/>
                <a:cs typeface="+mn-cs"/>
              </a:rPr>
              <a:t>Tektrotyd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</a:p>
        </p:txBody>
      </p:sp>
      <p:pic>
        <p:nvPicPr>
          <p:cNvPr id="103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347913"/>
            <a:ext cx="2101850" cy="17335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25" y="2359025"/>
            <a:ext cx="2101850" cy="17335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361950" y="6429375"/>
            <a:ext cx="45910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b="1" cap="small" dirty="0">
                <a:latin typeface="Tahoma" pitchFamily="34" charset="0"/>
                <a:cs typeface="+mn-cs"/>
              </a:rPr>
              <a:t>Специфична визуализација</a:t>
            </a:r>
            <a:r>
              <a:rPr lang="sr-Latn-RS" b="1" cap="small" dirty="0">
                <a:latin typeface="Tahoma" pitchFamily="34" charset="0"/>
                <a:cs typeface="+mn-cs"/>
              </a:rPr>
              <a:t> </a:t>
            </a:r>
            <a:r>
              <a:rPr lang="en-US" b="1" cap="small" baseline="30000" dirty="0" err="1">
                <a:latin typeface="Tahoma" pitchFamily="34" charset="0"/>
                <a:cs typeface="+mn-cs"/>
              </a:rPr>
              <a:t>131</a:t>
            </a:r>
            <a:r>
              <a:rPr lang="en-US" b="1" cap="small" dirty="0" err="1">
                <a:latin typeface="Tahoma" pitchFamily="34" charset="0"/>
                <a:cs typeface="+mn-cs"/>
              </a:rPr>
              <a:t>I-MIBG</a:t>
            </a:r>
            <a:r>
              <a:rPr lang="sr-Latn-CS" b="1" cap="small" dirty="0">
                <a:latin typeface="Tahoma" pitchFamily="34" charset="0"/>
                <a:cs typeface="+mn-cs"/>
              </a:rPr>
              <a:t> 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14338" y="266700"/>
            <a:ext cx="8261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r-Cyrl-RS" altLang="en-US" sz="3200" b="1" dirty="0" smtClean="0"/>
              <a:t>ПЛАНАРНЕ СЦИНТИГРАФИЈЕ</a:t>
            </a:r>
            <a:endParaRPr lang="sr-Cyrl-RS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2527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8"/>
    </mc:Choice>
    <mc:Fallback xmlns="">
      <p:transition spd="slow" advTm="44718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304800" y="1219200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>
              <a:buFont typeface="Wingdings" pitchFamily="2" charset="2"/>
              <a:buChar char="Ø"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Генерисање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планарних пројекција ротирањем детектора око осе ротације (пацијента) или у некој другој комбинацији која зависи од конструкције камере и врсти студије која се изводи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6" descr="http://evkb.de/uploads/pics/Animation-Gamma-Kamera-II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9" y="2790974"/>
            <a:ext cx="516350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fsnm.org/assets/images/1BREAST-CA_bone-2005-10-06_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790974"/>
            <a:ext cx="1905000" cy="339089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64024" y="324535"/>
            <a:ext cx="8311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Single photon emission computed tomography (SPECT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1264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23"/>
    </mc:Choice>
    <mc:Fallback xmlns="">
      <p:transition spd="slow" advTm="26323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2971800" cy="28415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6" name="Picture 7" descr="http://images.dotmed.com/images/listingpics/162074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447800"/>
            <a:ext cx="2971800" cy="2198733"/>
          </a:xfrm>
          <a:prstGeom prst="rect">
            <a:avLst/>
          </a:prstGeom>
          <a:noFill/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4038600"/>
            <a:ext cx="2743200" cy="208483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350" y="4191000"/>
            <a:ext cx="4292450" cy="198203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7791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Latn-RS" altLang="en-US" sz="3600" b="1" dirty="0" smtClean="0">
                <a:latin typeface="Arial Unicode MS" pitchFamily="34" charset="-128"/>
              </a:rPr>
              <a:t>N</a:t>
            </a:r>
            <a:r>
              <a:rPr lang="en-US" altLang="en-US" sz="3600" b="1" dirty="0" err="1" smtClean="0">
                <a:latin typeface="Arial Unicode MS" pitchFamily="34" charset="-128"/>
              </a:rPr>
              <a:t>uclear</a:t>
            </a:r>
            <a:r>
              <a:rPr lang="en-US" altLang="en-US" sz="3600" b="1" dirty="0" smtClean="0">
                <a:latin typeface="Arial Unicode MS" pitchFamily="34" charset="-128"/>
              </a:rPr>
              <a:t> medicine imaging</a:t>
            </a:r>
            <a:endParaRPr lang="sr-Latn-CS" altLang="en-US" sz="3600" b="1" dirty="0" smtClean="0"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09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92"/>
    </mc:Choice>
    <mc:Fallback xmlns="">
      <p:transition spd="slow" advTm="28292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1524000"/>
            <a:ext cx="38576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876800"/>
            <a:ext cx="17335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066800"/>
            <a:ext cx="8763000" cy="129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Потрабл гама камере </a:t>
            </a:r>
            <a:r>
              <a:rPr lang="ru-RU" sz="2400" dirty="0" smtClean="0"/>
              <a:t>“</a:t>
            </a:r>
            <a:r>
              <a:rPr lang="en-US" sz="2400" dirty="0" err="1"/>
              <a:t>eZ</a:t>
            </a:r>
            <a:r>
              <a:rPr lang="en-US" sz="2400" dirty="0"/>
              <a:t>-Scope-handheld</a:t>
            </a:r>
            <a:r>
              <a:rPr lang="ru-RU" sz="2400" dirty="0" smtClean="0"/>
              <a:t>”</a:t>
            </a:r>
            <a:r>
              <a:rPr lang="ru-RU" sz="2400" dirty="0"/>
              <a:t>
Сцинтиграфија у реалном времену, </a:t>
            </a:r>
            <a:r>
              <a:rPr lang="ru-RU" sz="2400" dirty="0" smtClean="0"/>
              <a:t>2-</a:t>
            </a:r>
            <a:r>
              <a:rPr lang="en-US" sz="2400" dirty="0"/>
              <a:t>D</a:t>
            </a:r>
            <a:r>
              <a:rPr lang="ru-RU" sz="2400" dirty="0" smtClean="0"/>
              <a:t> </a:t>
            </a:r>
            <a:r>
              <a:rPr lang="ru-RU" sz="2400" dirty="0"/>
              <a:t>или </a:t>
            </a:r>
            <a:r>
              <a:rPr lang="ru-RU" sz="2400" dirty="0" smtClean="0"/>
              <a:t>3-</a:t>
            </a:r>
            <a:r>
              <a:rPr lang="en-US" sz="2400" dirty="0"/>
              <a:t>D</a:t>
            </a:r>
            <a:r>
              <a:rPr lang="ru-RU" sz="2400" dirty="0" smtClean="0"/>
              <a:t>.</a:t>
            </a:r>
            <a:r>
              <a:rPr lang="ru-RU" sz="2400" dirty="0"/>
              <a:t>
Примена у хирургији, непокретних пацијената, мале деце</a:t>
            </a:r>
            <a:r>
              <a:rPr lang="sr-Latn-RS" sz="2400" dirty="0" smtClean="0"/>
              <a:t>.</a:t>
            </a:r>
            <a:endParaRPr lang="en-US" sz="2400" dirty="0"/>
          </a:p>
        </p:txBody>
      </p:sp>
      <p:grpSp>
        <p:nvGrpSpPr>
          <p:cNvPr id="2" name="Group 14"/>
          <p:cNvGrpSpPr/>
          <p:nvPr/>
        </p:nvGrpSpPr>
        <p:grpSpPr>
          <a:xfrm>
            <a:off x="68239" y="3886200"/>
            <a:ext cx="4808561" cy="2657475"/>
            <a:chOff x="68239" y="3886200"/>
            <a:chExt cx="4808561" cy="2657475"/>
          </a:xfrm>
        </p:grpSpPr>
        <p:pic>
          <p:nvPicPr>
            <p:cNvPr id="215041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6099" y="3886200"/>
              <a:ext cx="2990701" cy="2657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1665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 b="5000"/>
            <a:stretch>
              <a:fillRect/>
            </a:stretch>
          </p:blipFill>
          <p:spPr bwMode="auto">
            <a:xfrm>
              <a:off x="68239" y="4191001"/>
              <a:ext cx="1760561" cy="144779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cxnSp>
          <p:nvCxnSpPr>
            <p:cNvPr id="10" name="Straight Connector 9"/>
            <p:cNvCxnSpPr/>
            <p:nvPr/>
          </p:nvCxnSpPr>
          <p:spPr bwMode="auto">
            <a:xfrm rot="10800000">
              <a:off x="1828800" y="4191000"/>
              <a:ext cx="1066800" cy="609600"/>
            </a:xfrm>
            <a:prstGeom prst="line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rot="10800000" flipV="1">
              <a:off x="1828801" y="4800600"/>
              <a:ext cx="1066803" cy="838200"/>
            </a:xfrm>
            <a:prstGeom prst="line">
              <a:avLst/>
            </a:prstGeom>
            <a:solidFill>
              <a:srgbClr val="FFFFFF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7791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Latn-RS" altLang="en-US" sz="3600" b="1" dirty="0" smtClean="0">
                <a:latin typeface="Arial Unicode MS" pitchFamily="34" charset="-128"/>
              </a:rPr>
              <a:t>N</a:t>
            </a:r>
            <a:r>
              <a:rPr lang="en-US" altLang="en-US" sz="3600" b="1" dirty="0" err="1" smtClean="0">
                <a:latin typeface="Arial Unicode MS" pitchFamily="34" charset="-128"/>
              </a:rPr>
              <a:t>uclear</a:t>
            </a:r>
            <a:r>
              <a:rPr lang="en-US" altLang="en-US" sz="3600" b="1" dirty="0" smtClean="0">
                <a:latin typeface="Arial Unicode MS" pitchFamily="34" charset="-128"/>
              </a:rPr>
              <a:t> medicine imaging</a:t>
            </a:r>
            <a:endParaRPr lang="sr-Latn-CS" altLang="en-US" sz="3600" b="1" dirty="0" smtClean="0"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523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441"/>
    </mc:Choice>
    <mc:Fallback xmlns="">
      <p:transition spd="slow" advTm="31441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95400"/>
            <a:ext cx="8763000" cy="838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cs typeface="Calibri" panose="020F0502020204030204" pitchFamily="34" charset="0"/>
              </a:rPr>
              <a:t>Представља технику молекуларног имиџинга која се </a:t>
            </a:r>
            <a:r>
              <a:rPr lang="ru-RU" dirty="0" smtClean="0">
                <a:cs typeface="Calibri" panose="020F0502020204030204" pitchFamily="34" charset="0"/>
              </a:rPr>
              <a:t>користи</a:t>
            </a:r>
            <a:r>
              <a:rPr lang="sr-Latn-RS" dirty="0" smtClean="0">
                <a:cs typeface="Calibri" panose="020F0502020204030204" pitchFamily="34" charset="0"/>
              </a:rPr>
              <a:t> </a:t>
            </a:r>
            <a:r>
              <a:rPr lang="ru-RU" dirty="0" smtClean="0">
                <a:cs typeface="Calibri" panose="020F0502020204030204" pitchFamily="34" charset="0"/>
              </a:rPr>
              <a:t>карактеристикама </a:t>
            </a:r>
            <a:r>
              <a:rPr lang="ru-RU" dirty="0">
                <a:cs typeface="Calibri" panose="020F0502020204030204" pitchFamily="34" charset="0"/>
              </a:rPr>
              <a:t>позитронског распада радионуклида</a:t>
            </a:r>
            <a:r>
              <a:rPr lang="ru-RU" dirty="0" smtClean="0">
                <a:cs typeface="Calibri" panose="020F0502020204030204" pitchFamily="34" charset="0"/>
              </a:rPr>
              <a:t>.</a:t>
            </a:r>
            <a:endParaRPr lang="ru-RU" dirty="0">
              <a:cs typeface="Calibri" panose="020F050202020403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450402"/>
            <a:ext cx="8382000" cy="387798"/>
          </a:xfrm>
          <a:prstGeom prst="rect">
            <a:avLst/>
          </a:prstGeom>
        </p:spPr>
        <p:txBody>
          <a:bodyPr/>
          <a:lstStyle/>
          <a:p>
            <a:pPr lvl="0" algn="ctr" eaLnBrk="0" hangingPunct="0">
              <a:lnSpc>
                <a:spcPct val="90000"/>
              </a:lnSpc>
              <a:defRPr/>
            </a:pPr>
            <a:r>
              <a:rPr kumimoji="1" lang="sr-Cyrl-RS" sz="3600" b="1" kern="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Позитронска</a:t>
            </a:r>
            <a:r>
              <a:rPr kumimoji="1" lang="sr-Cyrl-RS" sz="3600" b="1" kern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емисиона </a:t>
            </a:r>
            <a:r>
              <a:rPr kumimoji="1" lang="sr-Cyrl-RS" sz="3600" b="1" kern="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томографија</a:t>
            </a:r>
            <a:r>
              <a:rPr kumimoji="1" lang="sr-Cyrl-RS" sz="3600" b="1" kern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PET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142" name="Rectangle 141"/>
          <p:cNvSpPr/>
          <p:nvPr/>
        </p:nvSpPr>
        <p:spPr>
          <a:xfrm rot="445419">
            <a:off x="7679774" y="2195555"/>
            <a:ext cx="137390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en-US" sz="1400" b="1" baseline="300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11</a:t>
            </a:r>
            <a:r>
              <a:rPr 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C </a:t>
            </a:r>
            <a:r>
              <a:rPr lang="en-US" sz="1400" b="1" baseline="300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13</a:t>
            </a:r>
            <a:r>
              <a:rPr 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N </a:t>
            </a:r>
            <a:r>
              <a:rPr lang="en-US" sz="1400" b="1" baseline="300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15</a:t>
            </a:r>
            <a:r>
              <a:rPr 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O </a:t>
            </a:r>
            <a:r>
              <a:rPr lang="en-US" sz="1400" b="1" baseline="300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18</a:t>
            </a:r>
            <a:r>
              <a:rPr 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F</a:t>
            </a:r>
            <a:endParaRPr lang="en-US" sz="1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430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696" y="2362200"/>
            <a:ext cx="3125337" cy="24860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8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6300" y="2327737"/>
            <a:ext cx="2743200" cy="255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539086" y="5076861"/>
            <a:ext cx="82239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Анихилациони фотони емитују се приближно под углом од 180° и бивају регистрована од тзв. детекторских прстенова. Тако сеподаци добијају симултано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cross sections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који касније учествују у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Latn-R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реконструкцији слике. </a:t>
            </a:r>
          </a:p>
          <a:p>
            <a:pPr indent="274320" algn="just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
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25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234"/>
    </mc:Choice>
    <mc:Fallback xmlns="">
      <p:transition spd="slow" advTm="58234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62000" y="307075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154394"/>
            <a:ext cx="8458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dirty="0" smtClean="0">
                <a:solidFill>
                  <a:schemeClr val="tx1"/>
                </a:solidFill>
              </a:rPr>
              <a:t>SPECT/PET + CT &gt; SPECT/PET i CT</a:t>
            </a:r>
          </a:p>
          <a:p>
            <a:endParaRPr lang="vi-VN" sz="2400" dirty="0" smtClean="0">
              <a:solidFill>
                <a:schemeClr val="tx1"/>
              </a:solidFill>
            </a:endParaRPr>
          </a:p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CT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-а омогућава 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израду трансмисијских мапа за корекцију </a:t>
            </a:r>
            <a:r>
              <a:rPr lang="sr-Cyrl-RS" sz="2400" dirty="0" err="1">
                <a:latin typeface="Calibri" pitchFamily="34" charset="0"/>
                <a:cs typeface="Calibri" pitchFamily="34" charset="0"/>
              </a:rPr>
              <a:t>атенуације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, са којима се коригује </a:t>
            </a:r>
            <a:r>
              <a:rPr lang="sr-Cyrl-RS" sz="2400" dirty="0" err="1">
                <a:latin typeface="Calibri" pitchFamily="34" charset="0"/>
                <a:cs typeface="Calibri" pitchFamily="34" charset="0"/>
              </a:rPr>
              <a:t>атенуација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SPECT/PET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-а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. Аквизиција </a:t>
            </a:r>
            <a:r>
              <a:rPr lang="sr-Cyrl-RS" sz="2400" dirty="0" err="1">
                <a:latin typeface="Calibri" pitchFamily="34" charset="0"/>
                <a:cs typeface="Calibri" pitchFamily="34" charset="0"/>
              </a:rPr>
              <a:t>корекцијске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 мапе помоћу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CT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-а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. </a:t>
            </a:r>
          </a:p>
          <a:p>
            <a:r>
              <a:rPr lang="sr-Cyrl-RS" sz="2400" dirty="0">
                <a:latin typeface="Calibri" pitchFamily="34" charset="0"/>
                <a:cs typeface="Calibri" pitchFamily="34" charset="0"/>
              </a:rPr>
              <a:t>
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SPECT/CT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снимање се може вршити као целог тела или одређене регије с истовременим снимањем </a:t>
            </a:r>
            <a:r>
              <a:rPr lang="sr-Cyrl-RS" sz="2400" dirty="0" err="1">
                <a:latin typeface="Calibri" pitchFamily="34" charset="0"/>
                <a:cs typeface="Calibri" pitchFamily="34" charset="0"/>
              </a:rPr>
              <a:t>нискоенергетског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CT-a (“low dose” CT)</a:t>
            </a:r>
          </a:p>
          <a:p>
            <a:r>
              <a:rPr lang="sr-Cyrl-RS" sz="2400" dirty="0">
                <a:latin typeface="Calibri" pitchFamily="34" charset="0"/>
                <a:cs typeface="Calibri" pitchFamily="34" charset="0"/>
              </a:rPr>
              <a:t>
Додатно се може, у случају клиничке индикације, учинити и дијагностички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CT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са </a:t>
            </a:r>
            <a:r>
              <a:rPr lang="sr-Cyrl-RS" sz="2400" dirty="0" err="1">
                <a:latin typeface="Calibri" pitchFamily="34" charset="0"/>
                <a:cs typeface="Calibri" pitchFamily="34" charset="0"/>
              </a:rPr>
              <a:t>интравенским</a:t>
            </a:r>
            <a:r>
              <a:rPr lang="sr-Cyrl-RS" sz="2400" dirty="0">
                <a:latin typeface="Calibri" pitchFamily="34" charset="0"/>
                <a:cs typeface="Calibri" pitchFamily="34" charset="0"/>
              </a:rPr>
              <a:t> контрастом. 
</a:t>
            </a:r>
            <a:endParaRPr lang="vi-VN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9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150"/>
    </mc:Choice>
    <mc:Fallback xmlns="">
      <p:transition spd="slow" advTm="5315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6115050"/>
            <a:ext cx="9144000" cy="742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10244" name="Rectangle 4" descr="Light upward diagonal"/>
          <p:cNvSpPr>
            <a:spLocks noChangeAspect="1" noChangeArrowheads="1"/>
          </p:cNvSpPr>
          <p:nvPr/>
        </p:nvSpPr>
        <p:spPr bwMode="auto">
          <a:xfrm>
            <a:off x="596900" y="3057525"/>
            <a:ext cx="2681288" cy="1200150"/>
          </a:xfrm>
          <a:prstGeom prst="rect">
            <a:avLst/>
          </a:prstGeom>
          <a:pattFill prst="ltUpDiag">
            <a:fgClr>
              <a:schemeClr val="tx2"/>
            </a:fgClr>
            <a:bgClr>
              <a:schemeClr val="bg1"/>
            </a:bgClr>
          </a:patt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Rectangle 5"/>
          <p:cNvSpPr>
            <a:spLocks noChangeAspect="1" noChangeArrowheads="1"/>
          </p:cNvSpPr>
          <p:nvPr/>
        </p:nvSpPr>
        <p:spPr bwMode="auto">
          <a:xfrm>
            <a:off x="463550" y="3057525"/>
            <a:ext cx="3040063" cy="73025"/>
          </a:xfrm>
          <a:prstGeom prst="rect">
            <a:avLst/>
          </a:prstGeom>
          <a:solidFill>
            <a:srgbClr val="676767"/>
          </a:solidFill>
          <a:ln w="12700">
            <a:solidFill>
              <a:srgbClr val="67676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Rectangle 6"/>
          <p:cNvSpPr>
            <a:spLocks noChangeAspect="1" noChangeArrowheads="1"/>
          </p:cNvSpPr>
          <p:nvPr/>
        </p:nvSpPr>
        <p:spPr bwMode="auto">
          <a:xfrm>
            <a:off x="4446588" y="1430338"/>
            <a:ext cx="687387" cy="28194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B2B2B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3332163" y="1855788"/>
            <a:ext cx="1069975" cy="1930400"/>
            <a:chOff x="1933" y="1219"/>
            <a:chExt cx="699" cy="1250"/>
          </a:xfrm>
        </p:grpSpPr>
        <p:sp>
          <p:nvSpPr>
            <p:cNvPr id="10287" name="Line 8"/>
            <p:cNvSpPr>
              <a:spLocks noChangeAspect="1" noChangeShapeType="1"/>
            </p:cNvSpPr>
            <p:nvPr/>
          </p:nvSpPr>
          <p:spPr bwMode="auto">
            <a:xfrm>
              <a:off x="1933" y="1219"/>
              <a:ext cx="696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3" name="Group 9"/>
            <p:cNvGrpSpPr>
              <a:grpSpLocks noChangeAspect="1"/>
            </p:cNvGrpSpPr>
            <p:nvPr/>
          </p:nvGrpSpPr>
          <p:grpSpPr bwMode="auto">
            <a:xfrm>
              <a:off x="1975" y="2360"/>
              <a:ext cx="208" cy="98"/>
              <a:chOff x="4261" y="2871"/>
              <a:chExt cx="241" cy="113"/>
            </a:xfrm>
          </p:grpSpPr>
          <p:sp>
            <p:nvSpPr>
              <p:cNvPr id="10308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4349" y="2871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9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4261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0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4440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13"/>
            <p:cNvGrpSpPr>
              <a:grpSpLocks noChangeAspect="1"/>
            </p:cNvGrpSpPr>
            <p:nvPr/>
          </p:nvGrpSpPr>
          <p:grpSpPr bwMode="auto">
            <a:xfrm>
              <a:off x="1969" y="1233"/>
              <a:ext cx="210" cy="98"/>
              <a:chOff x="4266" y="1575"/>
              <a:chExt cx="241" cy="113"/>
            </a:xfrm>
          </p:grpSpPr>
          <p:sp>
            <p:nvSpPr>
              <p:cNvPr id="10305" name="Rectangle 14"/>
              <p:cNvSpPr>
                <a:spLocks noChangeAspect="1" noChangeArrowheads="1"/>
              </p:cNvSpPr>
              <p:nvPr/>
            </p:nvSpPr>
            <p:spPr bwMode="auto">
              <a:xfrm>
                <a:off x="4354" y="1575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6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4266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7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4445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290" name="Line 17"/>
            <p:cNvSpPr>
              <a:spLocks noChangeAspect="1" noChangeShapeType="1"/>
            </p:cNvSpPr>
            <p:nvPr/>
          </p:nvSpPr>
          <p:spPr bwMode="auto">
            <a:xfrm>
              <a:off x="2339" y="1323"/>
              <a:ext cx="0" cy="258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1" name="Line 18"/>
            <p:cNvSpPr>
              <a:spLocks noChangeAspect="1" noChangeShapeType="1"/>
            </p:cNvSpPr>
            <p:nvPr/>
          </p:nvSpPr>
          <p:spPr bwMode="auto">
            <a:xfrm>
              <a:off x="1966" y="1332"/>
              <a:ext cx="0" cy="257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2" name="Line 19"/>
            <p:cNvSpPr>
              <a:spLocks noChangeAspect="1" noChangeShapeType="1"/>
            </p:cNvSpPr>
            <p:nvPr/>
          </p:nvSpPr>
          <p:spPr bwMode="auto">
            <a:xfrm>
              <a:off x="2339" y="2106"/>
              <a:ext cx="0" cy="259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3" name="Line 20"/>
            <p:cNvSpPr>
              <a:spLocks noChangeAspect="1" noChangeShapeType="1"/>
            </p:cNvSpPr>
            <p:nvPr/>
          </p:nvSpPr>
          <p:spPr bwMode="auto">
            <a:xfrm>
              <a:off x="1966" y="2106"/>
              <a:ext cx="0" cy="259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4" name="Line 21"/>
            <p:cNvSpPr>
              <a:spLocks noChangeAspect="1" noChangeShapeType="1"/>
            </p:cNvSpPr>
            <p:nvPr/>
          </p:nvSpPr>
          <p:spPr bwMode="auto">
            <a:xfrm>
              <a:off x="2384" y="1224"/>
              <a:ext cx="0" cy="13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5" name="Line 22"/>
            <p:cNvSpPr>
              <a:spLocks noChangeAspect="1" noChangeShapeType="1"/>
            </p:cNvSpPr>
            <p:nvPr/>
          </p:nvSpPr>
          <p:spPr bwMode="auto">
            <a:xfrm>
              <a:off x="1935" y="2469"/>
              <a:ext cx="697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96" name="Line 23"/>
            <p:cNvSpPr>
              <a:spLocks noChangeAspect="1" noChangeShapeType="1"/>
            </p:cNvSpPr>
            <p:nvPr/>
          </p:nvSpPr>
          <p:spPr bwMode="auto">
            <a:xfrm>
              <a:off x="2384" y="2334"/>
              <a:ext cx="0" cy="13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5" name="Group 24"/>
            <p:cNvGrpSpPr>
              <a:grpSpLocks noChangeAspect="1"/>
            </p:cNvGrpSpPr>
            <p:nvPr/>
          </p:nvGrpSpPr>
          <p:grpSpPr bwMode="auto">
            <a:xfrm>
              <a:off x="2135" y="2358"/>
              <a:ext cx="208" cy="98"/>
              <a:chOff x="4261" y="2871"/>
              <a:chExt cx="241" cy="113"/>
            </a:xfrm>
          </p:grpSpPr>
          <p:sp>
            <p:nvSpPr>
              <p:cNvPr id="10302" name="Rectangle 25"/>
              <p:cNvSpPr>
                <a:spLocks noChangeAspect="1" noChangeArrowheads="1"/>
              </p:cNvSpPr>
              <p:nvPr/>
            </p:nvSpPr>
            <p:spPr bwMode="auto">
              <a:xfrm>
                <a:off x="4349" y="2871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3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4261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4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4440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28"/>
            <p:cNvGrpSpPr>
              <a:grpSpLocks noChangeAspect="1"/>
            </p:cNvGrpSpPr>
            <p:nvPr/>
          </p:nvGrpSpPr>
          <p:grpSpPr bwMode="auto">
            <a:xfrm>
              <a:off x="2129" y="1231"/>
              <a:ext cx="210" cy="98"/>
              <a:chOff x="4266" y="1575"/>
              <a:chExt cx="241" cy="113"/>
            </a:xfrm>
          </p:grpSpPr>
          <p:sp>
            <p:nvSpPr>
              <p:cNvPr id="10299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4354" y="1575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0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4266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1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4445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0248" name="Line 32"/>
          <p:cNvSpPr>
            <a:spLocks noChangeAspect="1" noChangeShapeType="1"/>
          </p:cNvSpPr>
          <p:nvPr/>
        </p:nvSpPr>
        <p:spPr bwMode="auto">
          <a:xfrm>
            <a:off x="3340100" y="1860550"/>
            <a:ext cx="0" cy="201613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249" name="Line 33"/>
          <p:cNvSpPr>
            <a:spLocks noChangeAspect="1" noChangeShapeType="1"/>
          </p:cNvSpPr>
          <p:nvPr/>
        </p:nvSpPr>
        <p:spPr bwMode="auto">
          <a:xfrm>
            <a:off x="3340100" y="3575050"/>
            <a:ext cx="0" cy="201613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250" name="Rectangle 34"/>
          <p:cNvSpPr>
            <a:spLocks noChangeAspect="1" noChangeArrowheads="1"/>
          </p:cNvSpPr>
          <p:nvPr/>
        </p:nvSpPr>
        <p:spPr bwMode="auto">
          <a:xfrm>
            <a:off x="3259138" y="3775075"/>
            <a:ext cx="808037" cy="34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6675" tIns="26987" rIns="66675" bIns="26987" anchor="ctr">
            <a:spAutoFit/>
          </a:bodyPr>
          <a:lstStyle/>
          <a:p>
            <a:pPr defTabSz="960438" eaLnBrk="0" hangingPunct="0">
              <a:lnSpc>
                <a:spcPct val="120000"/>
              </a:lnSpc>
            </a:pPr>
            <a:r>
              <a:rPr lang="en-US" sz="1600">
                <a:latin typeface="Helvetica" pitchFamily="34" charset="0"/>
              </a:rPr>
              <a:t>SPECT</a:t>
            </a:r>
          </a:p>
        </p:txBody>
      </p:sp>
      <p:sp>
        <p:nvSpPr>
          <p:cNvPr id="10251" name="Rectangle 35"/>
          <p:cNvSpPr>
            <a:spLocks noChangeAspect="1" noChangeArrowheads="1"/>
          </p:cNvSpPr>
          <p:nvPr/>
        </p:nvSpPr>
        <p:spPr bwMode="auto">
          <a:xfrm>
            <a:off x="4527550" y="3775075"/>
            <a:ext cx="401638" cy="34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6675" tIns="26987" rIns="66675" bIns="26987" anchor="ctr">
            <a:spAutoFit/>
          </a:bodyPr>
          <a:lstStyle/>
          <a:p>
            <a:pPr defTabSz="960438" eaLnBrk="0" hangingPunct="0">
              <a:lnSpc>
                <a:spcPct val="120000"/>
              </a:lnSpc>
            </a:pPr>
            <a:r>
              <a:rPr lang="en-US" sz="1600">
                <a:latin typeface="Helvetica" pitchFamily="34" charset="0"/>
              </a:rPr>
              <a:t>CT</a:t>
            </a:r>
          </a:p>
        </p:txBody>
      </p:sp>
      <p:sp>
        <p:nvSpPr>
          <p:cNvPr id="10252" name="Rectangle 36"/>
          <p:cNvSpPr>
            <a:spLocks noChangeAspect="1" noChangeArrowheads="1"/>
          </p:cNvSpPr>
          <p:nvPr/>
        </p:nvSpPr>
        <p:spPr bwMode="auto">
          <a:xfrm>
            <a:off x="4772025" y="3613150"/>
            <a:ext cx="80963" cy="146050"/>
          </a:xfrm>
          <a:prstGeom prst="rect">
            <a:avLst/>
          </a:prstGeom>
          <a:solidFill>
            <a:srgbClr val="FC0128"/>
          </a:solidFill>
          <a:ln w="12700">
            <a:solidFill>
              <a:srgbClr val="FC012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Oval 37"/>
          <p:cNvSpPr>
            <a:spLocks noChangeAspect="1" noChangeArrowheads="1"/>
          </p:cNvSpPr>
          <p:nvPr/>
        </p:nvSpPr>
        <p:spPr bwMode="auto">
          <a:xfrm>
            <a:off x="4757738" y="1857375"/>
            <a:ext cx="109537" cy="120650"/>
          </a:xfrm>
          <a:prstGeom prst="ellipse">
            <a:avLst/>
          </a:prstGeom>
          <a:solidFill>
            <a:srgbClr val="FC0128"/>
          </a:solidFill>
          <a:ln w="12700">
            <a:solidFill>
              <a:srgbClr val="FC012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38"/>
          <p:cNvSpPr>
            <a:spLocks noChangeAspect="1" noChangeShapeType="1"/>
          </p:cNvSpPr>
          <p:nvPr/>
        </p:nvSpPr>
        <p:spPr bwMode="auto">
          <a:xfrm>
            <a:off x="3865563" y="1857375"/>
            <a:ext cx="104775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255" name="Line 39"/>
          <p:cNvSpPr>
            <a:spLocks noChangeAspect="1" noChangeShapeType="1"/>
          </p:cNvSpPr>
          <p:nvPr/>
        </p:nvSpPr>
        <p:spPr bwMode="auto">
          <a:xfrm>
            <a:off x="4826000" y="2019300"/>
            <a:ext cx="0" cy="388938"/>
          </a:xfrm>
          <a:prstGeom prst="line">
            <a:avLst/>
          </a:prstGeom>
          <a:noFill/>
          <a:ln w="12700">
            <a:solidFill>
              <a:srgbClr val="FDC0E5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256" name="Line 40"/>
          <p:cNvSpPr>
            <a:spLocks noChangeAspect="1" noChangeShapeType="1"/>
          </p:cNvSpPr>
          <p:nvPr/>
        </p:nvSpPr>
        <p:spPr bwMode="auto">
          <a:xfrm>
            <a:off x="4826000" y="3095625"/>
            <a:ext cx="0" cy="496888"/>
          </a:xfrm>
          <a:prstGeom prst="line">
            <a:avLst/>
          </a:prstGeom>
          <a:noFill/>
          <a:ln w="12700">
            <a:solidFill>
              <a:srgbClr val="FDC0E5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0257" name="Line 41"/>
          <p:cNvSpPr>
            <a:spLocks noChangeAspect="1" noChangeShapeType="1"/>
          </p:cNvSpPr>
          <p:nvPr/>
        </p:nvSpPr>
        <p:spPr bwMode="auto">
          <a:xfrm>
            <a:off x="3868738" y="3786188"/>
            <a:ext cx="1049337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457200" y="2386013"/>
            <a:ext cx="3951288" cy="674687"/>
            <a:chOff x="726" y="1503"/>
            <a:chExt cx="2489" cy="425"/>
          </a:xfrm>
        </p:grpSpPr>
        <p:sp>
          <p:nvSpPr>
            <p:cNvPr id="10283" name="Rectangle 47"/>
            <p:cNvSpPr>
              <a:spLocks noChangeAspect="1" noChangeArrowheads="1"/>
            </p:cNvSpPr>
            <p:nvPr/>
          </p:nvSpPr>
          <p:spPr bwMode="auto">
            <a:xfrm>
              <a:off x="726" y="1879"/>
              <a:ext cx="2219" cy="34"/>
            </a:xfrm>
            <a:prstGeom prst="rect">
              <a:avLst/>
            </a:prstGeom>
            <a:solidFill>
              <a:srgbClr val="3333FF"/>
            </a:solidFill>
            <a:ln w="12700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284" name="Picture 4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2" y="1503"/>
              <a:ext cx="2243" cy="3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0285" name="Line 49"/>
            <p:cNvSpPr>
              <a:spLocks noChangeAspect="1" noChangeShapeType="1"/>
            </p:cNvSpPr>
            <p:nvPr/>
          </p:nvSpPr>
          <p:spPr bwMode="auto">
            <a:xfrm>
              <a:off x="2941" y="1809"/>
              <a:ext cx="258" cy="0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86" name="Line 50"/>
            <p:cNvSpPr>
              <a:spLocks noChangeAspect="1" noChangeShapeType="1"/>
            </p:cNvSpPr>
            <p:nvPr/>
          </p:nvSpPr>
          <p:spPr bwMode="auto">
            <a:xfrm>
              <a:off x="2960" y="1797"/>
              <a:ext cx="6" cy="131"/>
            </a:xfrm>
            <a:prstGeom prst="line">
              <a:avLst/>
            </a:prstGeom>
            <a:noFill/>
            <a:ln w="76200">
              <a:solidFill>
                <a:srgbClr val="3333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3438525" y="2071688"/>
            <a:ext cx="493713" cy="1593850"/>
            <a:chOff x="2046" y="1335"/>
            <a:chExt cx="311" cy="1004"/>
          </a:xfrm>
        </p:grpSpPr>
        <p:grpSp>
          <p:nvGrpSpPr>
            <p:cNvPr id="9" name="Group 52"/>
            <p:cNvGrpSpPr>
              <a:grpSpLocks/>
            </p:cNvGrpSpPr>
            <p:nvPr/>
          </p:nvGrpSpPr>
          <p:grpSpPr bwMode="auto">
            <a:xfrm>
              <a:off x="2136" y="1341"/>
              <a:ext cx="51" cy="998"/>
              <a:chOff x="3636" y="3129"/>
              <a:chExt cx="39" cy="800"/>
            </a:xfrm>
          </p:grpSpPr>
          <p:sp>
            <p:nvSpPr>
              <p:cNvPr id="10281" name="Freeform 53"/>
              <p:cNvSpPr>
                <a:spLocks/>
              </p:cNvSpPr>
              <p:nvPr/>
            </p:nvSpPr>
            <p:spPr bwMode="auto">
              <a:xfrm>
                <a:off x="3636" y="3129"/>
                <a:ext cx="30" cy="186"/>
              </a:xfrm>
              <a:custGeom>
                <a:avLst/>
                <a:gdLst>
                  <a:gd name="T0" fmla="*/ 17 w 30"/>
                  <a:gd name="T1" fmla="*/ 186 h 186"/>
                  <a:gd name="T2" fmla="*/ 3 w 30"/>
                  <a:gd name="T3" fmla="*/ 167 h 186"/>
                  <a:gd name="T4" fmla="*/ 26 w 30"/>
                  <a:gd name="T5" fmla="*/ 156 h 186"/>
                  <a:gd name="T6" fmla="*/ 2 w 30"/>
                  <a:gd name="T7" fmla="*/ 140 h 186"/>
                  <a:gd name="T8" fmla="*/ 27 w 30"/>
                  <a:gd name="T9" fmla="*/ 125 h 186"/>
                  <a:gd name="T10" fmla="*/ 3 w 30"/>
                  <a:gd name="T11" fmla="*/ 102 h 186"/>
                  <a:gd name="T12" fmla="*/ 30 w 30"/>
                  <a:gd name="T13" fmla="*/ 83 h 186"/>
                  <a:gd name="T14" fmla="*/ 0 w 30"/>
                  <a:gd name="T15" fmla="*/ 63 h 186"/>
                  <a:gd name="T16" fmla="*/ 27 w 30"/>
                  <a:gd name="T17" fmla="*/ 45 h 186"/>
                  <a:gd name="T18" fmla="*/ 11 w 30"/>
                  <a:gd name="T19" fmla="*/ 24 h 186"/>
                  <a:gd name="T20" fmla="*/ 23 w 30"/>
                  <a:gd name="T21" fmla="*/ 11 h 186"/>
                  <a:gd name="T22" fmla="*/ 24 w 30"/>
                  <a:gd name="T23" fmla="*/ 0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"/>
                  <a:gd name="T37" fmla="*/ 0 h 186"/>
                  <a:gd name="T38" fmla="*/ 30 w 3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" h="186">
                    <a:moveTo>
                      <a:pt x="17" y="186"/>
                    </a:moveTo>
                    <a:cubicBezTo>
                      <a:pt x="9" y="179"/>
                      <a:pt x="2" y="172"/>
                      <a:pt x="3" y="167"/>
                    </a:cubicBezTo>
                    <a:cubicBezTo>
                      <a:pt x="4" y="162"/>
                      <a:pt x="26" y="160"/>
                      <a:pt x="26" y="156"/>
                    </a:cubicBezTo>
                    <a:cubicBezTo>
                      <a:pt x="26" y="152"/>
                      <a:pt x="2" y="145"/>
                      <a:pt x="2" y="140"/>
                    </a:cubicBezTo>
                    <a:cubicBezTo>
                      <a:pt x="2" y="135"/>
                      <a:pt x="27" y="131"/>
                      <a:pt x="27" y="125"/>
                    </a:cubicBezTo>
                    <a:cubicBezTo>
                      <a:pt x="27" y="119"/>
                      <a:pt x="2" y="109"/>
                      <a:pt x="3" y="102"/>
                    </a:cubicBezTo>
                    <a:cubicBezTo>
                      <a:pt x="4" y="95"/>
                      <a:pt x="30" y="89"/>
                      <a:pt x="30" y="83"/>
                    </a:cubicBezTo>
                    <a:cubicBezTo>
                      <a:pt x="30" y="77"/>
                      <a:pt x="0" y="69"/>
                      <a:pt x="0" y="63"/>
                    </a:cubicBezTo>
                    <a:cubicBezTo>
                      <a:pt x="0" y="57"/>
                      <a:pt x="25" y="51"/>
                      <a:pt x="27" y="45"/>
                    </a:cubicBezTo>
                    <a:cubicBezTo>
                      <a:pt x="29" y="39"/>
                      <a:pt x="12" y="30"/>
                      <a:pt x="11" y="24"/>
                    </a:cubicBezTo>
                    <a:cubicBezTo>
                      <a:pt x="10" y="18"/>
                      <a:pt x="21" y="15"/>
                      <a:pt x="23" y="11"/>
                    </a:cubicBezTo>
                    <a:cubicBezTo>
                      <a:pt x="25" y="7"/>
                      <a:pt x="24" y="3"/>
                      <a:pt x="24" y="0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10282" name="Freeform 54"/>
              <p:cNvSpPr>
                <a:spLocks/>
              </p:cNvSpPr>
              <p:nvPr/>
            </p:nvSpPr>
            <p:spPr bwMode="auto">
              <a:xfrm>
                <a:off x="3640" y="3537"/>
                <a:ext cx="35" cy="392"/>
              </a:xfrm>
              <a:custGeom>
                <a:avLst/>
                <a:gdLst>
                  <a:gd name="T0" fmla="*/ 16 w 35"/>
                  <a:gd name="T1" fmla="*/ 0 h 392"/>
                  <a:gd name="T2" fmla="*/ 2 w 35"/>
                  <a:gd name="T3" fmla="*/ 35 h 392"/>
                  <a:gd name="T4" fmla="*/ 29 w 35"/>
                  <a:gd name="T5" fmla="*/ 54 h 392"/>
                  <a:gd name="T6" fmla="*/ 10 w 35"/>
                  <a:gd name="T7" fmla="*/ 86 h 392"/>
                  <a:gd name="T8" fmla="*/ 25 w 35"/>
                  <a:gd name="T9" fmla="*/ 108 h 392"/>
                  <a:gd name="T10" fmla="*/ 7 w 35"/>
                  <a:gd name="T11" fmla="*/ 134 h 392"/>
                  <a:gd name="T12" fmla="*/ 31 w 35"/>
                  <a:gd name="T13" fmla="*/ 170 h 392"/>
                  <a:gd name="T14" fmla="*/ 8 w 35"/>
                  <a:gd name="T15" fmla="*/ 191 h 392"/>
                  <a:gd name="T16" fmla="*/ 32 w 35"/>
                  <a:gd name="T17" fmla="*/ 221 h 392"/>
                  <a:gd name="T18" fmla="*/ 5 w 35"/>
                  <a:gd name="T19" fmla="*/ 246 h 392"/>
                  <a:gd name="T20" fmla="*/ 35 w 35"/>
                  <a:gd name="T21" fmla="*/ 288 h 392"/>
                  <a:gd name="T22" fmla="*/ 7 w 35"/>
                  <a:gd name="T23" fmla="*/ 312 h 392"/>
                  <a:gd name="T24" fmla="*/ 34 w 35"/>
                  <a:gd name="T25" fmla="*/ 339 h 392"/>
                  <a:gd name="T26" fmla="*/ 8 w 35"/>
                  <a:gd name="T27" fmla="*/ 359 h 392"/>
                  <a:gd name="T28" fmla="*/ 23 w 35"/>
                  <a:gd name="T29" fmla="*/ 389 h 392"/>
                  <a:gd name="T30" fmla="*/ 22 w 35"/>
                  <a:gd name="T31" fmla="*/ 378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"/>
                  <a:gd name="T49" fmla="*/ 0 h 392"/>
                  <a:gd name="T50" fmla="*/ 35 w 35"/>
                  <a:gd name="T51" fmla="*/ 392 h 3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" h="392">
                    <a:moveTo>
                      <a:pt x="16" y="0"/>
                    </a:moveTo>
                    <a:cubicBezTo>
                      <a:pt x="8" y="13"/>
                      <a:pt x="0" y="26"/>
                      <a:pt x="2" y="35"/>
                    </a:cubicBezTo>
                    <a:cubicBezTo>
                      <a:pt x="4" y="44"/>
                      <a:pt x="28" y="46"/>
                      <a:pt x="29" y="54"/>
                    </a:cubicBezTo>
                    <a:cubicBezTo>
                      <a:pt x="30" y="62"/>
                      <a:pt x="11" y="77"/>
                      <a:pt x="10" y="86"/>
                    </a:cubicBezTo>
                    <a:cubicBezTo>
                      <a:pt x="9" y="95"/>
                      <a:pt x="26" y="100"/>
                      <a:pt x="25" y="108"/>
                    </a:cubicBezTo>
                    <a:cubicBezTo>
                      <a:pt x="24" y="116"/>
                      <a:pt x="6" y="124"/>
                      <a:pt x="7" y="134"/>
                    </a:cubicBezTo>
                    <a:cubicBezTo>
                      <a:pt x="8" y="144"/>
                      <a:pt x="31" y="161"/>
                      <a:pt x="31" y="170"/>
                    </a:cubicBezTo>
                    <a:cubicBezTo>
                      <a:pt x="31" y="179"/>
                      <a:pt x="8" y="183"/>
                      <a:pt x="8" y="191"/>
                    </a:cubicBezTo>
                    <a:cubicBezTo>
                      <a:pt x="8" y="199"/>
                      <a:pt x="32" y="212"/>
                      <a:pt x="32" y="221"/>
                    </a:cubicBezTo>
                    <a:cubicBezTo>
                      <a:pt x="32" y="230"/>
                      <a:pt x="5" y="235"/>
                      <a:pt x="5" y="246"/>
                    </a:cubicBezTo>
                    <a:cubicBezTo>
                      <a:pt x="5" y="257"/>
                      <a:pt x="35" y="277"/>
                      <a:pt x="35" y="288"/>
                    </a:cubicBezTo>
                    <a:cubicBezTo>
                      <a:pt x="35" y="299"/>
                      <a:pt x="7" y="304"/>
                      <a:pt x="7" y="312"/>
                    </a:cubicBezTo>
                    <a:cubicBezTo>
                      <a:pt x="7" y="320"/>
                      <a:pt x="34" y="331"/>
                      <a:pt x="34" y="339"/>
                    </a:cubicBezTo>
                    <a:cubicBezTo>
                      <a:pt x="34" y="347"/>
                      <a:pt x="10" y="351"/>
                      <a:pt x="8" y="359"/>
                    </a:cubicBezTo>
                    <a:cubicBezTo>
                      <a:pt x="6" y="367"/>
                      <a:pt x="21" y="386"/>
                      <a:pt x="23" y="389"/>
                    </a:cubicBezTo>
                    <a:cubicBezTo>
                      <a:pt x="25" y="392"/>
                      <a:pt x="23" y="385"/>
                      <a:pt x="22" y="378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</p:grpSp>
        <p:grpSp>
          <p:nvGrpSpPr>
            <p:cNvPr id="10" name="Group 55"/>
            <p:cNvGrpSpPr>
              <a:grpSpLocks/>
            </p:cNvGrpSpPr>
            <p:nvPr/>
          </p:nvGrpSpPr>
          <p:grpSpPr bwMode="auto">
            <a:xfrm>
              <a:off x="2224" y="1339"/>
              <a:ext cx="51" cy="998"/>
              <a:chOff x="3636" y="3129"/>
              <a:chExt cx="39" cy="800"/>
            </a:xfrm>
          </p:grpSpPr>
          <p:sp>
            <p:nvSpPr>
              <p:cNvPr id="10279" name="Freeform 56"/>
              <p:cNvSpPr>
                <a:spLocks/>
              </p:cNvSpPr>
              <p:nvPr/>
            </p:nvSpPr>
            <p:spPr bwMode="auto">
              <a:xfrm>
                <a:off x="3636" y="3129"/>
                <a:ext cx="30" cy="186"/>
              </a:xfrm>
              <a:custGeom>
                <a:avLst/>
                <a:gdLst>
                  <a:gd name="T0" fmla="*/ 17 w 30"/>
                  <a:gd name="T1" fmla="*/ 186 h 186"/>
                  <a:gd name="T2" fmla="*/ 3 w 30"/>
                  <a:gd name="T3" fmla="*/ 167 h 186"/>
                  <a:gd name="T4" fmla="*/ 26 w 30"/>
                  <a:gd name="T5" fmla="*/ 156 h 186"/>
                  <a:gd name="T6" fmla="*/ 2 w 30"/>
                  <a:gd name="T7" fmla="*/ 140 h 186"/>
                  <a:gd name="T8" fmla="*/ 27 w 30"/>
                  <a:gd name="T9" fmla="*/ 125 h 186"/>
                  <a:gd name="T10" fmla="*/ 3 w 30"/>
                  <a:gd name="T11" fmla="*/ 102 h 186"/>
                  <a:gd name="T12" fmla="*/ 30 w 30"/>
                  <a:gd name="T13" fmla="*/ 83 h 186"/>
                  <a:gd name="T14" fmla="*/ 0 w 30"/>
                  <a:gd name="T15" fmla="*/ 63 h 186"/>
                  <a:gd name="T16" fmla="*/ 27 w 30"/>
                  <a:gd name="T17" fmla="*/ 45 h 186"/>
                  <a:gd name="T18" fmla="*/ 11 w 30"/>
                  <a:gd name="T19" fmla="*/ 24 h 186"/>
                  <a:gd name="T20" fmla="*/ 23 w 30"/>
                  <a:gd name="T21" fmla="*/ 11 h 186"/>
                  <a:gd name="T22" fmla="*/ 24 w 30"/>
                  <a:gd name="T23" fmla="*/ 0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"/>
                  <a:gd name="T37" fmla="*/ 0 h 186"/>
                  <a:gd name="T38" fmla="*/ 30 w 3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" h="186">
                    <a:moveTo>
                      <a:pt x="17" y="186"/>
                    </a:moveTo>
                    <a:cubicBezTo>
                      <a:pt x="9" y="179"/>
                      <a:pt x="2" y="172"/>
                      <a:pt x="3" y="167"/>
                    </a:cubicBezTo>
                    <a:cubicBezTo>
                      <a:pt x="4" y="162"/>
                      <a:pt x="26" y="160"/>
                      <a:pt x="26" y="156"/>
                    </a:cubicBezTo>
                    <a:cubicBezTo>
                      <a:pt x="26" y="152"/>
                      <a:pt x="2" y="145"/>
                      <a:pt x="2" y="140"/>
                    </a:cubicBezTo>
                    <a:cubicBezTo>
                      <a:pt x="2" y="135"/>
                      <a:pt x="27" y="131"/>
                      <a:pt x="27" y="125"/>
                    </a:cubicBezTo>
                    <a:cubicBezTo>
                      <a:pt x="27" y="119"/>
                      <a:pt x="2" y="109"/>
                      <a:pt x="3" y="102"/>
                    </a:cubicBezTo>
                    <a:cubicBezTo>
                      <a:pt x="4" y="95"/>
                      <a:pt x="30" y="89"/>
                      <a:pt x="30" y="83"/>
                    </a:cubicBezTo>
                    <a:cubicBezTo>
                      <a:pt x="30" y="77"/>
                      <a:pt x="0" y="69"/>
                      <a:pt x="0" y="63"/>
                    </a:cubicBezTo>
                    <a:cubicBezTo>
                      <a:pt x="0" y="57"/>
                      <a:pt x="25" y="51"/>
                      <a:pt x="27" y="45"/>
                    </a:cubicBezTo>
                    <a:cubicBezTo>
                      <a:pt x="29" y="39"/>
                      <a:pt x="12" y="30"/>
                      <a:pt x="11" y="24"/>
                    </a:cubicBezTo>
                    <a:cubicBezTo>
                      <a:pt x="10" y="18"/>
                      <a:pt x="21" y="15"/>
                      <a:pt x="23" y="11"/>
                    </a:cubicBezTo>
                    <a:cubicBezTo>
                      <a:pt x="25" y="7"/>
                      <a:pt x="24" y="3"/>
                      <a:pt x="24" y="0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10280" name="Freeform 57"/>
              <p:cNvSpPr>
                <a:spLocks/>
              </p:cNvSpPr>
              <p:nvPr/>
            </p:nvSpPr>
            <p:spPr bwMode="auto">
              <a:xfrm>
                <a:off x="3640" y="3537"/>
                <a:ext cx="35" cy="392"/>
              </a:xfrm>
              <a:custGeom>
                <a:avLst/>
                <a:gdLst>
                  <a:gd name="T0" fmla="*/ 16 w 35"/>
                  <a:gd name="T1" fmla="*/ 0 h 392"/>
                  <a:gd name="T2" fmla="*/ 2 w 35"/>
                  <a:gd name="T3" fmla="*/ 35 h 392"/>
                  <a:gd name="T4" fmla="*/ 29 w 35"/>
                  <a:gd name="T5" fmla="*/ 54 h 392"/>
                  <a:gd name="T6" fmla="*/ 10 w 35"/>
                  <a:gd name="T7" fmla="*/ 86 h 392"/>
                  <a:gd name="T8" fmla="*/ 25 w 35"/>
                  <a:gd name="T9" fmla="*/ 108 h 392"/>
                  <a:gd name="T10" fmla="*/ 7 w 35"/>
                  <a:gd name="T11" fmla="*/ 134 h 392"/>
                  <a:gd name="T12" fmla="*/ 31 w 35"/>
                  <a:gd name="T13" fmla="*/ 170 h 392"/>
                  <a:gd name="T14" fmla="*/ 8 w 35"/>
                  <a:gd name="T15" fmla="*/ 191 h 392"/>
                  <a:gd name="T16" fmla="*/ 32 w 35"/>
                  <a:gd name="T17" fmla="*/ 221 h 392"/>
                  <a:gd name="T18" fmla="*/ 5 w 35"/>
                  <a:gd name="T19" fmla="*/ 246 h 392"/>
                  <a:gd name="T20" fmla="*/ 35 w 35"/>
                  <a:gd name="T21" fmla="*/ 288 h 392"/>
                  <a:gd name="T22" fmla="*/ 7 w 35"/>
                  <a:gd name="T23" fmla="*/ 312 h 392"/>
                  <a:gd name="T24" fmla="*/ 34 w 35"/>
                  <a:gd name="T25" fmla="*/ 339 h 392"/>
                  <a:gd name="T26" fmla="*/ 8 w 35"/>
                  <a:gd name="T27" fmla="*/ 359 h 392"/>
                  <a:gd name="T28" fmla="*/ 23 w 35"/>
                  <a:gd name="T29" fmla="*/ 389 h 392"/>
                  <a:gd name="T30" fmla="*/ 22 w 35"/>
                  <a:gd name="T31" fmla="*/ 378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"/>
                  <a:gd name="T49" fmla="*/ 0 h 392"/>
                  <a:gd name="T50" fmla="*/ 35 w 35"/>
                  <a:gd name="T51" fmla="*/ 392 h 3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" h="392">
                    <a:moveTo>
                      <a:pt x="16" y="0"/>
                    </a:moveTo>
                    <a:cubicBezTo>
                      <a:pt x="8" y="13"/>
                      <a:pt x="0" y="26"/>
                      <a:pt x="2" y="35"/>
                    </a:cubicBezTo>
                    <a:cubicBezTo>
                      <a:pt x="4" y="44"/>
                      <a:pt x="28" y="46"/>
                      <a:pt x="29" y="54"/>
                    </a:cubicBezTo>
                    <a:cubicBezTo>
                      <a:pt x="30" y="62"/>
                      <a:pt x="11" y="77"/>
                      <a:pt x="10" y="86"/>
                    </a:cubicBezTo>
                    <a:cubicBezTo>
                      <a:pt x="9" y="95"/>
                      <a:pt x="26" y="100"/>
                      <a:pt x="25" y="108"/>
                    </a:cubicBezTo>
                    <a:cubicBezTo>
                      <a:pt x="24" y="116"/>
                      <a:pt x="6" y="124"/>
                      <a:pt x="7" y="134"/>
                    </a:cubicBezTo>
                    <a:cubicBezTo>
                      <a:pt x="8" y="144"/>
                      <a:pt x="31" y="161"/>
                      <a:pt x="31" y="170"/>
                    </a:cubicBezTo>
                    <a:cubicBezTo>
                      <a:pt x="31" y="179"/>
                      <a:pt x="8" y="183"/>
                      <a:pt x="8" y="191"/>
                    </a:cubicBezTo>
                    <a:cubicBezTo>
                      <a:pt x="8" y="199"/>
                      <a:pt x="32" y="212"/>
                      <a:pt x="32" y="221"/>
                    </a:cubicBezTo>
                    <a:cubicBezTo>
                      <a:pt x="32" y="230"/>
                      <a:pt x="5" y="235"/>
                      <a:pt x="5" y="246"/>
                    </a:cubicBezTo>
                    <a:cubicBezTo>
                      <a:pt x="5" y="257"/>
                      <a:pt x="35" y="277"/>
                      <a:pt x="35" y="288"/>
                    </a:cubicBezTo>
                    <a:cubicBezTo>
                      <a:pt x="35" y="299"/>
                      <a:pt x="7" y="304"/>
                      <a:pt x="7" y="312"/>
                    </a:cubicBezTo>
                    <a:cubicBezTo>
                      <a:pt x="7" y="320"/>
                      <a:pt x="34" y="331"/>
                      <a:pt x="34" y="339"/>
                    </a:cubicBezTo>
                    <a:cubicBezTo>
                      <a:pt x="34" y="347"/>
                      <a:pt x="10" y="351"/>
                      <a:pt x="8" y="359"/>
                    </a:cubicBezTo>
                    <a:cubicBezTo>
                      <a:pt x="6" y="367"/>
                      <a:pt x="21" y="386"/>
                      <a:pt x="23" y="389"/>
                    </a:cubicBezTo>
                    <a:cubicBezTo>
                      <a:pt x="25" y="392"/>
                      <a:pt x="23" y="385"/>
                      <a:pt x="22" y="378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</p:grpSp>
        <p:grpSp>
          <p:nvGrpSpPr>
            <p:cNvPr id="11" name="Group 58"/>
            <p:cNvGrpSpPr>
              <a:grpSpLocks/>
            </p:cNvGrpSpPr>
            <p:nvPr/>
          </p:nvGrpSpPr>
          <p:grpSpPr bwMode="auto">
            <a:xfrm>
              <a:off x="2306" y="1337"/>
              <a:ext cx="51" cy="998"/>
              <a:chOff x="3636" y="3129"/>
              <a:chExt cx="39" cy="800"/>
            </a:xfrm>
          </p:grpSpPr>
          <p:sp>
            <p:nvSpPr>
              <p:cNvPr id="10277" name="Freeform 59"/>
              <p:cNvSpPr>
                <a:spLocks/>
              </p:cNvSpPr>
              <p:nvPr/>
            </p:nvSpPr>
            <p:spPr bwMode="auto">
              <a:xfrm>
                <a:off x="3636" y="3129"/>
                <a:ext cx="30" cy="186"/>
              </a:xfrm>
              <a:custGeom>
                <a:avLst/>
                <a:gdLst>
                  <a:gd name="T0" fmla="*/ 17 w 30"/>
                  <a:gd name="T1" fmla="*/ 186 h 186"/>
                  <a:gd name="T2" fmla="*/ 3 w 30"/>
                  <a:gd name="T3" fmla="*/ 167 h 186"/>
                  <a:gd name="T4" fmla="*/ 26 w 30"/>
                  <a:gd name="T5" fmla="*/ 156 h 186"/>
                  <a:gd name="T6" fmla="*/ 2 w 30"/>
                  <a:gd name="T7" fmla="*/ 140 h 186"/>
                  <a:gd name="T8" fmla="*/ 27 w 30"/>
                  <a:gd name="T9" fmla="*/ 125 h 186"/>
                  <a:gd name="T10" fmla="*/ 3 w 30"/>
                  <a:gd name="T11" fmla="*/ 102 h 186"/>
                  <a:gd name="T12" fmla="*/ 30 w 30"/>
                  <a:gd name="T13" fmla="*/ 83 h 186"/>
                  <a:gd name="T14" fmla="*/ 0 w 30"/>
                  <a:gd name="T15" fmla="*/ 63 h 186"/>
                  <a:gd name="T16" fmla="*/ 27 w 30"/>
                  <a:gd name="T17" fmla="*/ 45 h 186"/>
                  <a:gd name="T18" fmla="*/ 11 w 30"/>
                  <a:gd name="T19" fmla="*/ 24 h 186"/>
                  <a:gd name="T20" fmla="*/ 23 w 30"/>
                  <a:gd name="T21" fmla="*/ 11 h 186"/>
                  <a:gd name="T22" fmla="*/ 24 w 30"/>
                  <a:gd name="T23" fmla="*/ 0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"/>
                  <a:gd name="T37" fmla="*/ 0 h 186"/>
                  <a:gd name="T38" fmla="*/ 30 w 3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" h="186">
                    <a:moveTo>
                      <a:pt x="17" y="186"/>
                    </a:moveTo>
                    <a:cubicBezTo>
                      <a:pt x="9" y="179"/>
                      <a:pt x="2" y="172"/>
                      <a:pt x="3" y="167"/>
                    </a:cubicBezTo>
                    <a:cubicBezTo>
                      <a:pt x="4" y="162"/>
                      <a:pt x="26" y="160"/>
                      <a:pt x="26" y="156"/>
                    </a:cubicBezTo>
                    <a:cubicBezTo>
                      <a:pt x="26" y="152"/>
                      <a:pt x="2" y="145"/>
                      <a:pt x="2" y="140"/>
                    </a:cubicBezTo>
                    <a:cubicBezTo>
                      <a:pt x="2" y="135"/>
                      <a:pt x="27" y="131"/>
                      <a:pt x="27" y="125"/>
                    </a:cubicBezTo>
                    <a:cubicBezTo>
                      <a:pt x="27" y="119"/>
                      <a:pt x="2" y="109"/>
                      <a:pt x="3" y="102"/>
                    </a:cubicBezTo>
                    <a:cubicBezTo>
                      <a:pt x="4" y="95"/>
                      <a:pt x="30" y="89"/>
                      <a:pt x="30" y="83"/>
                    </a:cubicBezTo>
                    <a:cubicBezTo>
                      <a:pt x="30" y="77"/>
                      <a:pt x="0" y="69"/>
                      <a:pt x="0" y="63"/>
                    </a:cubicBezTo>
                    <a:cubicBezTo>
                      <a:pt x="0" y="57"/>
                      <a:pt x="25" y="51"/>
                      <a:pt x="27" y="45"/>
                    </a:cubicBezTo>
                    <a:cubicBezTo>
                      <a:pt x="29" y="39"/>
                      <a:pt x="12" y="30"/>
                      <a:pt x="11" y="24"/>
                    </a:cubicBezTo>
                    <a:cubicBezTo>
                      <a:pt x="10" y="18"/>
                      <a:pt x="21" y="15"/>
                      <a:pt x="23" y="11"/>
                    </a:cubicBezTo>
                    <a:cubicBezTo>
                      <a:pt x="25" y="7"/>
                      <a:pt x="24" y="3"/>
                      <a:pt x="24" y="0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10278" name="Freeform 60"/>
              <p:cNvSpPr>
                <a:spLocks/>
              </p:cNvSpPr>
              <p:nvPr/>
            </p:nvSpPr>
            <p:spPr bwMode="auto">
              <a:xfrm>
                <a:off x="3640" y="3537"/>
                <a:ext cx="35" cy="392"/>
              </a:xfrm>
              <a:custGeom>
                <a:avLst/>
                <a:gdLst>
                  <a:gd name="T0" fmla="*/ 16 w 35"/>
                  <a:gd name="T1" fmla="*/ 0 h 392"/>
                  <a:gd name="T2" fmla="*/ 2 w 35"/>
                  <a:gd name="T3" fmla="*/ 35 h 392"/>
                  <a:gd name="T4" fmla="*/ 29 w 35"/>
                  <a:gd name="T5" fmla="*/ 54 h 392"/>
                  <a:gd name="T6" fmla="*/ 10 w 35"/>
                  <a:gd name="T7" fmla="*/ 86 h 392"/>
                  <a:gd name="T8" fmla="*/ 25 w 35"/>
                  <a:gd name="T9" fmla="*/ 108 h 392"/>
                  <a:gd name="T10" fmla="*/ 7 w 35"/>
                  <a:gd name="T11" fmla="*/ 134 h 392"/>
                  <a:gd name="T12" fmla="*/ 31 w 35"/>
                  <a:gd name="T13" fmla="*/ 170 h 392"/>
                  <a:gd name="T14" fmla="*/ 8 w 35"/>
                  <a:gd name="T15" fmla="*/ 191 h 392"/>
                  <a:gd name="T16" fmla="*/ 32 w 35"/>
                  <a:gd name="T17" fmla="*/ 221 h 392"/>
                  <a:gd name="T18" fmla="*/ 5 w 35"/>
                  <a:gd name="T19" fmla="*/ 246 h 392"/>
                  <a:gd name="T20" fmla="*/ 35 w 35"/>
                  <a:gd name="T21" fmla="*/ 288 h 392"/>
                  <a:gd name="T22" fmla="*/ 7 w 35"/>
                  <a:gd name="T23" fmla="*/ 312 h 392"/>
                  <a:gd name="T24" fmla="*/ 34 w 35"/>
                  <a:gd name="T25" fmla="*/ 339 h 392"/>
                  <a:gd name="T26" fmla="*/ 8 w 35"/>
                  <a:gd name="T27" fmla="*/ 359 h 392"/>
                  <a:gd name="T28" fmla="*/ 23 w 35"/>
                  <a:gd name="T29" fmla="*/ 389 h 392"/>
                  <a:gd name="T30" fmla="*/ 22 w 35"/>
                  <a:gd name="T31" fmla="*/ 378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"/>
                  <a:gd name="T49" fmla="*/ 0 h 392"/>
                  <a:gd name="T50" fmla="*/ 35 w 35"/>
                  <a:gd name="T51" fmla="*/ 392 h 3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" h="392">
                    <a:moveTo>
                      <a:pt x="16" y="0"/>
                    </a:moveTo>
                    <a:cubicBezTo>
                      <a:pt x="8" y="13"/>
                      <a:pt x="0" y="26"/>
                      <a:pt x="2" y="35"/>
                    </a:cubicBezTo>
                    <a:cubicBezTo>
                      <a:pt x="4" y="44"/>
                      <a:pt x="28" y="46"/>
                      <a:pt x="29" y="54"/>
                    </a:cubicBezTo>
                    <a:cubicBezTo>
                      <a:pt x="30" y="62"/>
                      <a:pt x="11" y="77"/>
                      <a:pt x="10" y="86"/>
                    </a:cubicBezTo>
                    <a:cubicBezTo>
                      <a:pt x="9" y="95"/>
                      <a:pt x="26" y="100"/>
                      <a:pt x="25" y="108"/>
                    </a:cubicBezTo>
                    <a:cubicBezTo>
                      <a:pt x="24" y="116"/>
                      <a:pt x="6" y="124"/>
                      <a:pt x="7" y="134"/>
                    </a:cubicBezTo>
                    <a:cubicBezTo>
                      <a:pt x="8" y="144"/>
                      <a:pt x="31" y="161"/>
                      <a:pt x="31" y="170"/>
                    </a:cubicBezTo>
                    <a:cubicBezTo>
                      <a:pt x="31" y="179"/>
                      <a:pt x="8" y="183"/>
                      <a:pt x="8" y="191"/>
                    </a:cubicBezTo>
                    <a:cubicBezTo>
                      <a:pt x="8" y="199"/>
                      <a:pt x="32" y="212"/>
                      <a:pt x="32" y="221"/>
                    </a:cubicBezTo>
                    <a:cubicBezTo>
                      <a:pt x="32" y="230"/>
                      <a:pt x="5" y="235"/>
                      <a:pt x="5" y="246"/>
                    </a:cubicBezTo>
                    <a:cubicBezTo>
                      <a:pt x="5" y="257"/>
                      <a:pt x="35" y="277"/>
                      <a:pt x="35" y="288"/>
                    </a:cubicBezTo>
                    <a:cubicBezTo>
                      <a:pt x="35" y="299"/>
                      <a:pt x="7" y="304"/>
                      <a:pt x="7" y="312"/>
                    </a:cubicBezTo>
                    <a:cubicBezTo>
                      <a:pt x="7" y="320"/>
                      <a:pt x="34" y="331"/>
                      <a:pt x="34" y="339"/>
                    </a:cubicBezTo>
                    <a:cubicBezTo>
                      <a:pt x="34" y="347"/>
                      <a:pt x="10" y="351"/>
                      <a:pt x="8" y="359"/>
                    </a:cubicBezTo>
                    <a:cubicBezTo>
                      <a:pt x="6" y="367"/>
                      <a:pt x="21" y="386"/>
                      <a:pt x="23" y="389"/>
                    </a:cubicBezTo>
                    <a:cubicBezTo>
                      <a:pt x="25" y="392"/>
                      <a:pt x="23" y="385"/>
                      <a:pt x="22" y="378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</p:grpSp>
        <p:grpSp>
          <p:nvGrpSpPr>
            <p:cNvPr id="12" name="Group 61"/>
            <p:cNvGrpSpPr>
              <a:grpSpLocks/>
            </p:cNvGrpSpPr>
            <p:nvPr/>
          </p:nvGrpSpPr>
          <p:grpSpPr bwMode="auto">
            <a:xfrm>
              <a:off x="2046" y="1335"/>
              <a:ext cx="51" cy="998"/>
              <a:chOff x="3636" y="3129"/>
              <a:chExt cx="39" cy="800"/>
            </a:xfrm>
          </p:grpSpPr>
          <p:sp>
            <p:nvSpPr>
              <p:cNvPr id="10275" name="Freeform 62"/>
              <p:cNvSpPr>
                <a:spLocks/>
              </p:cNvSpPr>
              <p:nvPr/>
            </p:nvSpPr>
            <p:spPr bwMode="auto">
              <a:xfrm>
                <a:off x="3636" y="3129"/>
                <a:ext cx="30" cy="186"/>
              </a:xfrm>
              <a:custGeom>
                <a:avLst/>
                <a:gdLst>
                  <a:gd name="T0" fmla="*/ 17 w 30"/>
                  <a:gd name="T1" fmla="*/ 186 h 186"/>
                  <a:gd name="T2" fmla="*/ 3 w 30"/>
                  <a:gd name="T3" fmla="*/ 167 h 186"/>
                  <a:gd name="T4" fmla="*/ 26 w 30"/>
                  <a:gd name="T5" fmla="*/ 156 h 186"/>
                  <a:gd name="T6" fmla="*/ 2 w 30"/>
                  <a:gd name="T7" fmla="*/ 140 h 186"/>
                  <a:gd name="T8" fmla="*/ 27 w 30"/>
                  <a:gd name="T9" fmla="*/ 125 h 186"/>
                  <a:gd name="T10" fmla="*/ 3 w 30"/>
                  <a:gd name="T11" fmla="*/ 102 h 186"/>
                  <a:gd name="T12" fmla="*/ 30 w 30"/>
                  <a:gd name="T13" fmla="*/ 83 h 186"/>
                  <a:gd name="T14" fmla="*/ 0 w 30"/>
                  <a:gd name="T15" fmla="*/ 63 h 186"/>
                  <a:gd name="T16" fmla="*/ 27 w 30"/>
                  <a:gd name="T17" fmla="*/ 45 h 186"/>
                  <a:gd name="T18" fmla="*/ 11 w 30"/>
                  <a:gd name="T19" fmla="*/ 24 h 186"/>
                  <a:gd name="T20" fmla="*/ 23 w 30"/>
                  <a:gd name="T21" fmla="*/ 11 h 186"/>
                  <a:gd name="T22" fmla="*/ 24 w 30"/>
                  <a:gd name="T23" fmla="*/ 0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0"/>
                  <a:gd name="T37" fmla="*/ 0 h 186"/>
                  <a:gd name="T38" fmla="*/ 30 w 3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0" h="186">
                    <a:moveTo>
                      <a:pt x="17" y="186"/>
                    </a:moveTo>
                    <a:cubicBezTo>
                      <a:pt x="9" y="179"/>
                      <a:pt x="2" y="172"/>
                      <a:pt x="3" y="167"/>
                    </a:cubicBezTo>
                    <a:cubicBezTo>
                      <a:pt x="4" y="162"/>
                      <a:pt x="26" y="160"/>
                      <a:pt x="26" y="156"/>
                    </a:cubicBezTo>
                    <a:cubicBezTo>
                      <a:pt x="26" y="152"/>
                      <a:pt x="2" y="145"/>
                      <a:pt x="2" y="140"/>
                    </a:cubicBezTo>
                    <a:cubicBezTo>
                      <a:pt x="2" y="135"/>
                      <a:pt x="27" y="131"/>
                      <a:pt x="27" y="125"/>
                    </a:cubicBezTo>
                    <a:cubicBezTo>
                      <a:pt x="27" y="119"/>
                      <a:pt x="2" y="109"/>
                      <a:pt x="3" y="102"/>
                    </a:cubicBezTo>
                    <a:cubicBezTo>
                      <a:pt x="4" y="95"/>
                      <a:pt x="30" y="89"/>
                      <a:pt x="30" y="83"/>
                    </a:cubicBezTo>
                    <a:cubicBezTo>
                      <a:pt x="30" y="77"/>
                      <a:pt x="0" y="69"/>
                      <a:pt x="0" y="63"/>
                    </a:cubicBezTo>
                    <a:cubicBezTo>
                      <a:pt x="0" y="57"/>
                      <a:pt x="25" y="51"/>
                      <a:pt x="27" y="45"/>
                    </a:cubicBezTo>
                    <a:cubicBezTo>
                      <a:pt x="29" y="39"/>
                      <a:pt x="12" y="30"/>
                      <a:pt x="11" y="24"/>
                    </a:cubicBezTo>
                    <a:cubicBezTo>
                      <a:pt x="10" y="18"/>
                      <a:pt x="21" y="15"/>
                      <a:pt x="23" y="11"/>
                    </a:cubicBezTo>
                    <a:cubicBezTo>
                      <a:pt x="25" y="7"/>
                      <a:pt x="24" y="3"/>
                      <a:pt x="24" y="0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  <p:sp>
            <p:nvSpPr>
              <p:cNvPr id="10276" name="Freeform 63"/>
              <p:cNvSpPr>
                <a:spLocks/>
              </p:cNvSpPr>
              <p:nvPr/>
            </p:nvSpPr>
            <p:spPr bwMode="auto">
              <a:xfrm>
                <a:off x="3640" y="3537"/>
                <a:ext cx="35" cy="392"/>
              </a:xfrm>
              <a:custGeom>
                <a:avLst/>
                <a:gdLst>
                  <a:gd name="T0" fmla="*/ 16 w 35"/>
                  <a:gd name="T1" fmla="*/ 0 h 392"/>
                  <a:gd name="T2" fmla="*/ 2 w 35"/>
                  <a:gd name="T3" fmla="*/ 35 h 392"/>
                  <a:gd name="T4" fmla="*/ 29 w 35"/>
                  <a:gd name="T5" fmla="*/ 54 h 392"/>
                  <a:gd name="T6" fmla="*/ 10 w 35"/>
                  <a:gd name="T7" fmla="*/ 86 h 392"/>
                  <a:gd name="T8" fmla="*/ 25 w 35"/>
                  <a:gd name="T9" fmla="*/ 108 h 392"/>
                  <a:gd name="T10" fmla="*/ 7 w 35"/>
                  <a:gd name="T11" fmla="*/ 134 h 392"/>
                  <a:gd name="T12" fmla="*/ 31 w 35"/>
                  <a:gd name="T13" fmla="*/ 170 h 392"/>
                  <a:gd name="T14" fmla="*/ 8 w 35"/>
                  <a:gd name="T15" fmla="*/ 191 h 392"/>
                  <a:gd name="T16" fmla="*/ 32 w 35"/>
                  <a:gd name="T17" fmla="*/ 221 h 392"/>
                  <a:gd name="T18" fmla="*/ 5 w 35"/>
                  <a:gd name="T19" fmla="*/ 246 h 392"/>
                  <a:gd name="T20" fmla="*/ 35 w 35"/>
                  <a:gd name="T21" fmla="*/ 288 h 392"/>
                  <a:gd name="T22" fmla="*/ 7 w 35"/>
                  <a:gd name="T23" fmla="*/ 312 h 392"/>
                  <a:gd name="T24" fmla="*/ 34 w 35"/>
                  <a:gd name="T25" fmla="*/ 339 h 392"/>
                  <a:gd name="T26" fmla="*/ 8 w 35"/>
                  <a:gd name="T27" fmla="*/ 359 h 392"/>
                  <a:gd name="T28" fmla="*/ 23 w 35"/>
                  <a:gd name="T29" fmla="*/ 389 h 392"/>
                  <a:gd name="T30" fmla="*/ 22 w 35"/>
                  <a:gd name="T31" fmla="*/ 378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5"/>
                  <a:gd name="T49" fmla="*/ 0 h 392"/>
                  <a:gd name="T50" fmla="*/ 35 w 35"/>
                  <a:gd name="T51" fmla="*/ 392 h 39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5" h="392">
                    <a:moveTo>
                      <a:pt x="16" y="0"/>
                    </a:moveTo>
                    <a:cubicBezTo>
                      <a:pt x="8" y="13"/>
                      <a:pt x="0" y="26"/>
                      <a:pt x="2" y="35"/>
                    </a:cubicBezTo>
                    <a:cubicBezTo>
                      <a:pt x="4" y="44"/>
                      <a:pt x="28" y="46"/>
                      <a:pt x="29" y="54"/>
                    </a:cubicBezTo>
                    <a:cubicBezTo>
                      <a:pt x="30" y="62"/>
                      <a:pt x="11" y="77"/>
                      <a:pt x="10" y="86"/>
                    </a:cubicBezTo>
                    <a:cubicBezTo>
                      <a:pt x="9" y="95"/>
                      <a:pt x="26" y="100"/>
                      <a:pt x="25" y="108"/>
                    </a:cubicBezTo>
                    <a:cubicBezTo>
                      <a:pt x="24" y="116"/>
                      <a:pt x="6" y="124"/>
                      <a:pt x="7" y="134"/>
                    </a:cubicBezTo>
                    <a:cubicBezTo>
                      <a:pt x="8" y="144"/>
                      <a:pt x="31" y="161"/>
                      <a:pt x="31" y="170"/>
                    </a:cubicBezTo>
                    <a:cubicBezTo>
                      <a:pt x="31" y="179"/>
                      <a:pt x="8" y="183"/>
                      <a:pt x="8" y="191"/>
                    </a:cubicBezTo>
                    <a:cubicBezTo>
                      <a:pt x="8" y="199"/>
                      <a:pt x="32" y="212"/>
                      <a:pt x="32" y="221"/>
                    </a:cubicBezTo>
                    <a:cubicBezTo>
                      <a:pt x="32" y="230"/>
                      <a:pt x="5" y="235"/>
                      <a:pt x="5" y="246"/>
                    </a:cubicBezTo>
                    <a:cubicBezTo>
                      <a:pt x="5" y="257"/>
                      <a:pt x="35" y="277"/>
                      <a:pt x="35" y="288"/>
                    </a:cubicBezTo>
                    <a:cubicBezTo>
                      <a:pt x="35" y="299"/>
                      <a:pt x="7" y="304"/>
                      <a:pt x="7" y="312"/>
                    </a:cubicBezTo>
                    <a:cubicBezTo>
                      <a:pt x="7" y="320"/>
                      <a:pt x="34" y="331"/>
                      <a:pt x="34" y="339"/>
                    </a:cubicBezTo>
                    <a:cubicBezTo>
                      <a:pt x="34" y="347"/>
                      <a:pt x="10" y="351"/>
                      <a:pt x="8" y="359"/>
                    </a:cubicBezTo>
                    <a:cubicBezTo>
                      <a:pt x="6" y="367"/>
                      <a:pt x="21" y="386"/>
                      <a:pt x="23" y="389"/>
                    </a:cubicBezTo>
                    <a:cubicBezTo>
                      <a:pt x="25" y="392"/>
                      <a:pt x="23" y="385"/>
                      <a:pt x="22" y="378"/>
                    </a:cubicBezTo>
                  </a:path>
                </a:pathLst>
              </a:cu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en-US"/>
              </a:p>
            </p:txBody>
          </p:sp>
        </p:grpSp>
      </p:grpSp>
      <p:grpSp>
        <p:nvGrpSpPr>
          <p:cNvPr id="13" name="Gruppieren 73"/>
          <p:cNvGrpSpPr>
            <a:grpSpLocks/>
          </p:cNvGrpSpPr>
          <p:nvPr/>
        </p:nvGrpSpPr>
        <p:grpSpPr bwMode="auto">
          <a:xfrm>
            <a:off x="1989138" y="4438650"/>
            <a:ext cx="5813425" cy="2374900"/>
            <a:chOff x="1414719" y="3748087"/>
            <a:chExt cx="6648450" cy="3109913"/>
          </a:xfrm>
        </p:grpSpPr>
        <p:grpSp>
          <p:nvGrpSpPr>
            <p:cNvPr id="14" name="Group 5"/>
            <p:cNvGrpSpPr>
              <a:grpSpLocks/>
            </p:cNvGrpSpPr>
            <p:nvPr/>
          </p:nvGrpSpPr>
          <p:grpSpPr bwMode="auto">
            <a:xfrm>
              <a:off x="2878394" y="3748087"/>
              <a:ext cx="5184775" cy="3109913"/>
              <a:chOff x="2170" y="2160"/>
              <a:chExt cx="3266" cy="1959"/>
            </a:xfrm>
          </p:grpSpPr>
          <p:pic>
            <p:nvPicPr>
              <p:cNvPr id="10267" name="Picture 6" descr="sm11937_NM_04_A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25394" t="14583" r="6046" b="14583"/>
              <a:stretch>
                <a:fillRect/>
              </a:stretch>
            </p:blipFill>
            <p:spPr bwMode="auto">
              <a:xfrm>
                <a:off x="2170" y="2160"/>
                <a:ext cx="3266" cy="19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68" name="Line 7"/>
              <p:cNvSpPr>
                <a:spLocks noChangeShapeType="1"/>
              </p:cNvSpPr>
              <p:nvPr/>
            </p:nvSpPr>
            <p:spPr bwMode="auto">
              <a:xfrm>
                <a:off x="2592" y="3168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  <p:sp>
            <p:nvSpPr>
              <p:cNvPr id="10269" name="Text Box 8"/>
              <p:cNvSpPr txBox="1">
                <a:spLocks noChangeArrowheads="1"/>
              </p:cNvSpPr>
              <p:nvPr/>
            </p:nvSpPr>
            <p:spPr bwMode="auto">
              <a:xfrm>
                <a:off x="2322" y="3120"/>
                <a:ext cx="266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 eaLnBrk="0" hangingPunct="0"/>
                <a:r>
                  <a:rPr lang="en-US" sz="1000">
                    <a:solidFill>
                      <a:srgbClr val="FFFF00"/>
                    </a:solidFill>
                    <a:latin typeface="Arial" charset="0"/>
                  </a:rPr>
                  <a:t>SPECT</a:t>
                </a:r>
              </a:p>
            </p:txBody>
          </p:sp>
          <p:sp>
            <p:nvSpPr>
              <p:cNvPr id="10270" name="Line 9"/>
              <p:cNvSpPr>
                <a:spLocks noChangeShapeType="1"/>
              </p:cNvSpPr>
              <p:nvPr/>
            </p:nvSpPr>
            <p:spPr bwMode="auto">
              <a:xfrm flipH="1" flipV="1">
                <a:off x="2184" y="3166"/>
                <a:ext cx="120" cy="3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</p:grpSp>
        <p:grpSp>
          <p:nvGrpSpPr>
            <p:cNvPr id="15" name="Group 10"/>
            <p:cNvGrpSpPr>
              <a:grpSpLocks/>
            </p:cNvGrpSpPr>
            <p:nvPr/>
          </p:nvGrpSpPr>
          <p:grpSpPr bwMode="auto">
            <a:xfrm>
              <a:off x="1414719" y="3748087"/>
              <a:ext cx="1481138" cy="3109913"/>
              <a:chOff x="1251" y="2159"/>
              <a:chExt cx="933" cy="1959"/>
            </a:xfrm>
          </p:grpSpPr>
          <p:pic>
            <p:nvPicPr>
              <p:cNvPr id="10263" name="Picture 11" descr="sm11937_NM_04_A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046" t="14583" r="74365" b="14583"/>
              <a:stretch>
                <a:fillRect/>
              </a:stretch>
            </p:blipFill>
            <p:spPr bwMode="auto">
              <a:xfrm>
                <a:off x="1251" y="2159"/>
                <a:ext cx="933" cy="19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64" name="Line 12"/>
              <p:cNvSpPr>
                <a:spLocks noChangeShapeType="1"/>
              </p:cNvSpPr>
              <p:nvPr/>
            </p:nvSpPr>
            <p:spPr bwMode="auto">
              <a:xfrm>
                <a:off x="2064" y="3168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  <p:sp>
            <p:nvSpPr>
              <p:cNvPr id="10265" name="Text Box 13"/>
              <p:cNvSpPr txBox="1">
                <a:spLocks noChangeArrowheads="1"/>
              </p:cNvSpPr>
              <p:nvPr/>
            </p:nvSpPr>
            <p:spPr bwMode="auto">
              <a:xfrm>
                <a:off x="1969" y="3120"/>
                <a:ext cx="10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 eaLnBrk="0" hangingPunct="0"/>
                <a:r>
                  <a:rPr lang="en-US" sz="1000">
                    <a:solidFill>
                      <a:srgbClr val="FFFF00"/>
                    </a:solidFill>
                    <a:latin typeface="Arial" charset="0"/>
                  </a:rPr>
                  <a:t>CT</a:t>
                </a:r>
              </a:p>
            </p:txBody>
          </p:sp>
          <p:sp>
            <p:nvSpPr>
              <p:cNvPr id="10266" name="Line 14"/>
              <p:cNvSpPr>
                <a:spLocks noChangeShapeType="1"/>
              </p:cNvSpPr>
              <p:nvPr/>
            </p:nvSpPr>
            <p:spPr bwMode="auto">
              <a:xfrm flipH="1" flipV="1">
                <a:off x="1866" y="3166"/>
                <a:ext cx="96" cy="2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</p:grpSp>
      </p:grpSp>
      <p:sp>
        <p:nvSpPr>
          <p:cNvPr id="72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2599018"/>
      </p:ext>
    </p:extLst>
  </p:cSld>
  <p:clrMapOvr>
    <a:masterClrMapping/>
  </p:clrMapOvr>
  <p:transition advTm="395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0.08646 -7.40741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6115050"/>
            <a:ext cx="9144000" cy="742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11268" name="Rectangle 5" descr="Light upward diagonal"/>
          <p:cNvSpPr>
            <a:spLocks noChangeAspect="1" noChangeArrowheads="1"/>
          </p:cNvSpPr>
          <p:nvPr/>
        </p:nvSpPr>
        <p:spPr bwMode="auto">
          <a:xfrm>
            <a:off x="596900" y="3057525"/>
            <a:ext cx="2681288" cy="1200150"/>
          </a:xfrm>
          <a:prstGeom prst="rect">
            <a:avLst/>
          </a:prstGeom>
          <a:pattFill prst="ltUpDiag">
            <a:fgClr>
              <a:schemeClr val="tx2"/>
            </a:fgClr>
            <a:bgClr>
              <a:schemeClr val="bg1"/>
            </a:bgClr>
          </a:patt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Rectangle 6"/>
          <p:cNvSpPr>
            <a:spLocks noChangeAspect="1" noChangeArrowheads="1"/>
          </p:cNvSpPr>
          <p:nvPr/>
        </p:nvSpPr>
        <p:spPr bwMode="auto">
          <a:xfrm>
            <a:off x="463550" y="3057525"/>
            <a:ext cx="3040063" cy="73025"/>
          </a:xfrm>
          <a:prstGeom prst="rect">
            <a:avLst/>
          </a:prstGeom>
          <a:solidFill>
            <a:srgbClr val="676767"/>
          </a:solidFill>
          <a:ln w="12700">
            <a:solidFill>
              <a:srgbClr val="67676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7"/>
          <p:cNvSpPr>
            <a:spLocks noChangeAspect="1" noChangeArrowheads="1"/>
          </p:cNvSpPr>
          <p:nvPr/>
        </p:nvSpPr>
        <p:spPr bwMode="auto">
          <a:xfrm>
            <a:off x="4446588" y="1430338"/>
            <a:ext cx="687387" cy="2819400"/>
          </a:xfrm>
          <a:prstGeom prst="rect">
            <a:avLst/>
          </a:prstGeom>
          <a:solidFill>
            <a:schemeClr val="folHlink"/>
          </a:solidFill>
          <a:ln w="50800">
            <a:solidFill>
              <a:srgbClr val="B2B2B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 bwMode="auto">
          <a:xfrm>
            <a:off x="3332163" y="1855788"/>
            <a:ext cx="1069975" cy="1930400"/>
            <a:chOff x="1933" y="1219"/>
            <a:chExt cx="699" cy="1250"/>
          </a:xfrm>
        </p:grpSpPr>
        <p:sp>
          <p:nvSpPr>
            <p:cNvPr id="11299" name="Line 9"/>
            <p:cNvSpPr>
              <a:spLocks noChangeAspect="1" noChangeShapeType="1"/>
            </p:cNvSpPr>
            <p:nvPr/>
          </p:nvSpPr>
          <p:spPr bwMode="auto">
            <a:xfrm>
              <a:off x="1933" y="1219"/>
              <a:ext cx="696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3" name="Group 10"/>
            <p:cNvGrpSpPr>
              <a:grpSpLocks noChangeAspect="1"/>
            </p:cNvGrpSpPr>
            <p:nvPr/>
          </p:nvGrpSpPr>
          <p:grpSpPr bwMode="auto">
            <a:xfrm>
              <a:off x="1975" y="2360"/>
              <a:ext cx="208" cy="98"/>
              <a:chOff x="4261" y="2871"/>
              <a:chExt cx="241" cy="113"/>
            </a:xfrm>
          </p:grpSpPr>
          <p:sp>
            <p:nvSpPr>
              <p:cNvPr id="11320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4349" y="2871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1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4261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22" name="Rectangle 13"/>
              <p:cNvSpPr>
                <a:spLocks noChangeAspect="1" noChangeArrowheads="1"/>
              </p:cNvSpPr>
              <p:nvPr/>
            </p:nvSpPr>
            <p:spPr bwMode="auto">
              <a:xfrm>
                <a:off x="4440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" name="Group 14"/>
            <p:cNvGrpSpPr>
              <a:grpSpLocks noChangeAspect="1"/>
            </p:cNvGrpSpPr>
            <p:nvPr/>
          </p:nvGrpSpPr>
          <p:grpSpPr bwMode="auto">
            <a:xfrm>
              <a:off x="1969" y="1233"/>
              <a:ext cx="210" cy="98"/>
              <a:chOff x="4266" y="1575"/>
              <a:chExt cx="241" cy="113"/>
            </a:xfrm>
          </p:grpSpPr>
          <p:sp>
            <p:nvSpPr>
              <p:cNvPr id="11317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4354" y="1575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8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4266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9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4445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302" name="Line 18"/>
            <p:cNvSpPr>
              <a:spLocks noChangeAspect="1" noChangeShapeType="1"/>
            </p:cNvSpPr>
            <p:nvPr/>
          </p:nvSpPr>
          <p:spPr bwMode="auto">
            <a:xfrm>
              <a:off x="2339" y="1323"/>
              <a:ext cx="0" cy="258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3" name="Line 19"/>
            <p:cNvSpPr>
              <a:spLocks noChangeAspect="1" noChangeShapeType="1"/>
            </p:cNvSpPr>
            <p:nvPr/>
          </p:nvSpPr>
          <p:spPr bwMode="auto">
            <a:xfrm>
              <a:off x="1966" y="1332"/>
              <a:ext cx="0" cy="257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4" name="Line 20"/>
            <p:cNvSpPr>
              <a:spLocks noChangeAspect="1" noChangeShapeType="1"/>
            </p:cNvSpPr>
            <p:nvPr/>
          </p:nvSpPr>
          <p:spPr bwMode="auto">
            <a:xfrm>
              <a:off x="2339" y="2106"/>
              <a:ext cx="0" cy="259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5" name="Line 21"/>
            <p:cNvSpPr>
              <a:spLocks noChangeAspect="1" noChangeShapeType="1"/>
            </p:cNvSpPr>
            <p:nvPr/>
          </p:nvSpPr>
          <p:spPr bwMode="auto">
            <a:xfrm>
              <a:off x="1966" y="2106"/>
              <a:ext cx="0" cy="259"/>
            </a:xfrm>
            <a:prstGeom prst="line">
              <a:avLst/>
            </a:prstGeom>
            <a:noFill/>
            <a:ln w="12700">
              <a:solidFill>
                <a:srgbClr val="A2FFA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6" name="Line 22"/>
            <p:cNvSpPr>
              <a:spLocks noChangeAspect="1" noChangeShapeType="1"/>
            </p:cNvSpPr>
            <p:nvPr/>
          </p:nvSpPr>
          <p:spPr bwMode="auto">
            <a:xfrm>
              <a:off x="2384" y="1224"/>
              <a:ext cx="0" cy="13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7" name="Line 23"/>
            <p:cNvSpPr>
              <a:spLocks noChangeAspect="1" noChangeShapeType="1"/>
            </p:cNvSpPr>
            <p:nvPr/>
          </p:nvSpPr>
          <p:spPr bwMode="auto">
            <a:xfrm>
              <a:off x="1935" y="2469"/>
              <a:ext cx="697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308" name="Line 24"/>
            <p:cNvSpPr>
              <a:spLocks noChangeAspect="1" noChangeShapeType="1"/>
            </p:cNvSpPr>
            <p:nvPr/>
          </p:nvSpPr>
          <p:spPr bwMode="auto">
            <a:xfrm>
              <a:off x="2384" y="2334"/>
              <a:ext cx="0" cy="130"/>
            </a:xfrm>
            <a:prstGeom prst="line">
              <a:avLst/>
            </a:prstGeom>
            <a:noFill/>
            <a:ln w="508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5" name="Group 25"/>
            <p:cNvGrpSpPr>
              <a:grpSpLocks noChangeAspect="1"/>
            </p:cNvGrpSpPr>
            <p:nvPr/>
          </p:nvGrpSpPr>
          <p:grpSpPr bwMode="auto">
            <a:xfrm>
              <a:off x="2135" y="2358"/>
              <a:ext cx="208" cy="98"/>
              <a:chOff x="4261" y="2871"/>
              <a:chExt cx="241" cy="113"/>
            </a:xfrm>
          </p:grpSpPr>
          <p:sp>
            <p:nvSpPr>
              <p:cNvPr id="11314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4349" y="2871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5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4261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6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4440" y="2872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29"/>
            <p:cNvGrpSpPr>
              <a:grpSpLocks noChangeAspect="1"/>
            </p:cNvGrpSpPr>
            <p:nvPr/>
          </p:nvGrpSpPr>
          <p:grpSpPr bwMode="auto">
            <a:xfrm>
              <a:off x="2129" y="1231"/>
              <a:ext cx="210" cy="98"/>
              <a:chOff x="4266" y="1575"/>
              <a:chExt cx="241" cy="113"/>
            </a:xfrm>
          </p:grpSpPr>
          <p:sp>
            <p:nvSpPr>
              <p:cNvPr id="11311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4354" y="1575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2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4266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13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4445" y="1576"/>
                <a:ext cx="62" cy="11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272" name="Line 33"/>
          <p:cNvSpPr>
            <a:spLocks noChangeAspect="1" noChangeShapeType="1"/>
          </p:cNvSpPr>
          <p:nvPr/>
        </p:nvSpPr>
        <p:spPr bwMode="auto">
          <a:xfrm>
            <a:off x="3340100" y="1860550"/>
            <a:ext cx="0" cy="201613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1273" name="Line 34"/>
          <p:cNvSpPr>
            <a:spLocks noChangeAspect="1" noChangeShapeType="1"/>
          </p:cNvSpPr>
          <p:nvPr/>
        </p:nvSpPr>
        <p:spPr bwMode="auto">
          <a:xfrm>
            <a:off x="3340100" y="3575050"/>
            <a:ext cx="0" cy="201613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1274" name="Rectangle 35"/>
          <p:cNvSpPr>
            <a:spLocks noChangeAspect="1" noChangeArrowheads="1"/>
          </p:cNvSpPr>
          <p:nvPr/>
        </p:nvSpPr>
        <p:spPr bwMode="auto">
          <a:xfrm>
            <a:off x="3259138" y="3775075"/>
            <a:ext cx="808037" cy="34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6675" tIns="26987" rIns="66675" bIns="26987" anchor="ctr">
            <a:spAutoFit/>
          </a:bodyPr>
          <a:lstStyle/>
          <a:p>
            <a:pPr defTabSz="960438" eaLnBrk="0" hangingPunct="0">
              <a:lnSpc>
                <a:spcPct val="120000"/>
              </a:lnSpc>
            </a:pPr>
            <a:r>
              <a:rPr lang="en-US" sz="1600">
                <a:latin typeface="Helvetica" pitchFamily="34" charset="0"/>
              </a:rPr>
              <a:t>SPECT</a:t>
            </a:r>
          </a:p>
        </p:txBody>
      </p:sp>
      <p:sp>
        <p:nvSpPr>
          <p:cNvPr id="11275" name="Rectangle 36"/>
          <p:cNvSpPr>
            <a:spLocks noChangeAspect="1" noChangeArrowheads="1"/>
          </p:cNvSpPr>
          <p:nvPr/>
        </p:nvSpPr>
        <p:spPr bwMode="auto">
          <a:xfrm>
            <a:off x="4527550" y="3775075"/>
            <a:ext cx="401638" cy="34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6675" tIns="26987" rIns="66675" bIns="26987" anchor="ctr">
            <a:spAutoFit/>
          </a:bodyPr>
          <a:lstStyle/>
          <a:p>
            <a:pPr defTabSz="960438" eaLnBrk="0" hangingPunct="0">
              <a:lnSpc>
                <a:spcPct val="120000"/>
              </a:lnSpc>
            </a:pPr>
            <a:r>
              <a:rPr lang="en-US" sz="1600">
                <a:latin typeface="Helvetica" pitchFamily="34" charset="0"/>
              </a:rPr>
              <a:t>CT</a:t>
            </a:r>
          </a:p>
        </p:txBody>
      </p:sp>
      <p:sp>
        <p:nvSpPr>
          <p:cNvPr id="11276" name="Line 37"/>
          <p:cNvSpPr>
            <a:spLocks noChangeAspect="1" noChangeShapeType="1"/>
          </p:cNvSpPr>
          <p:nvPr/>
        </p:nvSpPr>
        <p:spPr bwMode="auto">
          <a:xfrm>
            <a:off x="3865563" y="1857375"/>
            <a:ext cx="1047750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1277" name="Rectangle 38"/>
          <p:cNvSpPr>
            <a:spLocks noChangeAspect="1" noChangeArrowheads="1"/>
          </p:cNvSpPr>
          <p:nvPr/>
        </p:nvSpPr>
        <p:spPr bwMode="auto">
          <a:xfrm>
            <a:off x="4772025" y="3613150"/>
            <a:ext cx="80963" cy="146050"/>
          </a:xfrm>
          <a:prstGeom prst="rect">
            <a:avLst/>
          </a:prstGeom>
          <a:solidFill>
            <a:srgbClr val="FC0128"/>
          </a:solidFill>
          <a:ln w="12700">
            <a:solidFill>
              <a:srgbClr val="FC0128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7991" name="Oval 39"/>
          <p:cNvSpPr>
            <a:spLocks noChangeAspect="1" noChangeArrowheads="1"/>
          </p:cNvSpPr>
          <p:nvPr/>
        </p:nvSpPr>
        <p:spPr bwMode="auto">
          <a:xfrm>
            <a:off x="4757738" y="1857375"/>
            <a:ext cx="109537" cy="120650"/>
          </a:xfrm>
          <a:prstGeom prst="ellipse">
            <a:avLst/>
          </a:prstGeom>
          <a:solidFill>
            <a:srgbClr val="FC0128"/>
          </a:solidFill>
          <a:ln w="12700">
            <a:solidFill>
              <a:srgbClr val="FC0128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4826000" y="2019300"/>
            <a:ext cx="0" cy="1573213"/>
            <a:chOff x="3478" y="1272"/>
            <a:chExt cx="0" cy="991"/>
          </a:xfrm>
        </p:grpSpPr>
        <p:sp>
          <p:nvSpPr>
            <p:cNvPr id="11297" name="Line 41"/>
            <p:cNvSpPr>
              <a:spLocks noChangeAspect="1" noChangeShapeType="1"/>
            </p:cNvSpPr>
            <p:nvPr/>
          </p:nvSpPr>
          <p:spPr bwMode="auto">
            <a:xfrm>
              <a:off x="3478" y="1272"/>
              <a:ext cx="0" cy="245"/>
            </a:xfrm>
            <a:prstGeom prst="line">
              <a:avLst/>
            </a:prstGeom>
            <a:noFill/>
            <a:ln w="28575">
              <a:solidFill>
                <a:srgbClr val="FDC0E5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98" name="Line 42"/>
            <p:cNvSpPr>
              <a:spLocks noChangeAspect="1" noChangeShapeType="1"/>
            </p:cNvSpPr>
            <p:nvPr/>
          </p:nvSpPr>
          <p:spPr bwMode="auto">
            <a:xfrm>
              <a:off x="3478" y="1950"/>
              <a:ext cx="0" cy="313"/>
            </a:xfrm>
            <a:prstGeom prst="line">
              <a:avLst/>
            </a:prstGeom>
            <a:noFill/>
            <a:ln w="28575">
              <a:solidFill>
                <a:srgbClr val="FDC0E5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1280" name="Line 43"/>
          <p:cNvSpPr>
            <a:spLocks noChangeAspect="1" noChangeShapeType="1"/>
          </p:cNvSpPr>
          <p:nvPr/>
        </p:nvSpPr>
        <p:spPr bwMode="auto">
          <a:xfrm>
            <a:off x="3868738" y="3786188"/>
            <a:ext cx="1049337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1257300" y="2376488"/>
            <a:ext cx="3951288" cy="674687"/>
            <a:chOff x="726" y="1503"/>
            <a:chExt cx="2489" cy="425"/>
          </a:xfrm>
        </p:grpSpPr>
        <p:sp>
          <p:nvSpPr>
            <p:cNvPr id="11293" name="Rectangle 50"/>
            <p:cNvSpPr>
              <a:spLocks noChangeAspect="1" noChangeArrowheads="1"/>
            </p:cNvSpPr>
            <p:nvPr/>
          </p:nvSpPr>
          <p:spPr bwMode="auto">
            <a:xfrm>
              <a:off x="726" y="1879"/>
              <a:ext cx="2219" cy="34"/>
            </a:xfrm>
            <a:prstGeom prst="rect">
              <a:avLst/>
            </a:prstGeom>
            <a:solidFill>
              <a:srgbClr val="3333FF"/>
            </a:solidFill>
            <a:ln w="12700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1294" name="Picture 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2" y="1503"/>
              <a:ext cx="2243" cy="3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1295" name="Line 52"/>
            <p:cNvSpPr>
              <a:spLocks noChangeAspect="1" noChangeShapeType="1"/>
            </p:cNvSpPr>
            <p:nvPr/>
          </p:nvSpPr>
          <p:spPr bwMode="auto">
            <a:xfrm>
              <a:off x="2941" y="1809"/>
              <a:ext cx="258" cy="0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96" name="Line 53"/>
            <p:cNvSpPr>
              <a:spLocks noChangeAspect="1" noChangeShapeType="1"/>
            </p:cNvSpPr>
            <p:nvPr/>
          </p:nvSpPr>
          <p:spPr bwMode="auto">
            <a:xfrm>
              <a:off x="2960" y="1797"/>
              <a:ext cx="6" cy="131"/>
            </a:xfrm>
            <a:prstGeom prst="line">
              <a:avLst/>
            </a:prstGeom>
            <a:noFill/>
            <a:ln w="76200">
              <a:solidFill>
                <a:srgbClr val="3333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9" name="Gruppieren 73"/>
          <p:cNvGrpSpPr>
            <a:grpSpLocks/>
          </p:cNvGrpSpPr>
          <p:nvPr/>
        </p:nvGrpSpPr>
        <p:grpSpPr bwMode="auto">
          <a:xfrm>
            <a:off x="1989138" y="4438650"/>
            <a:ext cx="5813425" cy="2374900"/>
            <a:chOff x="1414719" y="3748087"/>
            <a:chExt cx="6648450" cy="3109913"/>
          </a:xfrm>
        </p:grpSpPr>
        <p:grpSp>
          <p:nvGrpSpPr>
            <p:cNvPr id="10" name="Group 5"/>
            <p:cNvGrpSpPr>
              <a:grpSpLocks/>
            </p:cNvGrpSpPr>
            <p:nvPr/>
          </p:nvGrpSpPr>
          <p:grpSpPr bwMode="auto">
            <a:xfrm>
              <a:off x="2878394" y="3748087"/>
              <a:ext cx="5184775" cy="3109913"/>
              <a:chOff x="2170" y="2160"/>
              <a:chExt cx="3266" cy="1959"/>
            </a:xfrm>
          </p:grpSpPr>
          <p:pic>
            <p:nvPicPr>
              <p:cNvPr id="11289" name="Picture 6" descr="sm11937_NM_04_A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25394" t="14583" r="6046" b="14583"/>
              <a:stretch>
                <a:fillRect/>
              </a:stretch>
            </p:blipFill>
            <p:spPr bwMode="auto">
              <a:xfrm>
                <a:off x="2170" y="2160"/>
                <a:ext cx="3266" cy="19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90" name="Line 7"/>
              <p:cNvSpPr>
                <a:spLocks noChangeShapeType="1"/>
              </p:cNvSpPr>
              <p:nvPr/>
            </p:nvSpPr>
            <p:spPr bwMode="auto">
              <a:xfrm>
                <a:off x="2592" y="3168"/>
                <a:ext cx="144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  <p:sp>
            <p:nvSpPr>
              <p:cNvPr id="11291" name="Text Box 8"/>
              <p:cNvSpPr txBox="1">
                <a:spLocks noChangeArrowheads="1"/>
              </p:cNvSpPr>
              <p:nvPr/>
            </p:nvSpPr>
            <p:spPr bwMode="auto">
              <a:xfrm>
                <a:off x="2322" y="3120"/>
                <a:ext cx="266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 eaLnBrk="0" hangingPunct="0"/>
                <a:r>
                  <a:rPr lang="en-US" sz="1000">
                    <a:solidFill>
                      <a:srgbClr val="FFFF00"/>
                    </a:solidFill>
                    <a:latin typeface="Arial" charset="0"/>
                  </a:rPr>
                  <a:t>SPECT</a:t>
                </a:r>
              </a:p>
            </p:txBody>
          </p:sp>
          <p:sp>
            <p:nvSpPr>
              <p:cNvPr id="11292" name="Line 9"/>
              <p:cNvSpPr>
                <a:spLocks noChangeShapeType="1"/>
              </p:cNvSpPr>
              <p:nvPr/>
            </p:nvSpPr>
            <p:spPr bwMode="auto">
              <a:xfrm flipH="1" flipV="1">
                <a:off x="2184" y="3166"/>
                <a:ext cx="120" cy="3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1414719" y="3748087"/>
              <a:ext cx="1481138" cy="3109913"/>
              <a:chOff x="1251" y="2159"/>
              <a:chExt cx="933" cy="1959"/>
            </a:xfrm>
          </p:grpSpPr>
          <p:pic>
            <p:nvPicPr>
              <p:cNvPr id="11285" name="Picture 11" descr="sm11937_NM_04_A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046" t="14583" r="74365" b="14583"/>
              <a:stretch>
                <a:fillRect/>
              </a:stretch>
            </p:blipFill>
            <p:spPr bwMode="auto">
              <a:xfrm>
                <a:off x="1251" y="2159"/>
                <a:ext cx="933" cy="19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86" name="Line 12"/>
              <p:cNvSpPr>
                <a:spLocks noChangeShapeType="1"/>
              </p:cNvSpPr>
              <p:nvPr/>
            </p:nvSpPr>
            <p:spPr bwMode="auto">
              <a:xfrm>
                <a:off x="2064" y="3168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  <p:sp>
            <p:nvSpPr>
              <p:cNvPr id="11287" name="Text Box 13"/>
              <p:cNvSpPr txBox="1">
                <a:spLocks noChangeArrowheads="1"/>
              </p:cNvSpPr>
              <p:nvPr/>
            </p:nvSpPr>
            <p:spPr bwMode="auto">
              <a:xfrm>
                <a:off x="1969" y="3120"/>
                <a:ext cx="107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spAutoFit/>
              </a:bodyPr>
              <a:lstStyle/>
              <a:p>
                <a:pPr algn="ctr" eaLnBrk="0" hangingPunct="0"/>
                <a:r>
                  <a:rPr lang="en-US" sz="1000">
                    <a:solidFill>
                      <a:srgbClr val="FFFF00"/>
                    </a:solidFill>
                    <a:latin typeface="Arial" charset="0"/>
                  </a:rPr>
                  <a:t>CT</a:t>
                </a:r>
              </a:p>
            </p:txBody>
          </p:sp>
          <p:sp>
            <p:nvSpPr>
              <p:cNvPr id="11288" name="Line 14"/>
              <p:cNvSpPr>
                <a:spLocks noChangeShapeType="1"/>
              </p:cNvSpPr>
              <p:nvPr/>
            </p:nvSpPr>
            <p:spPr bwMode="auto">
              <a:xfrm flipH="1" flipV="1">
                <a:off x="1866" y="3166"/>
                <a:ext cx="96" cy="2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lIns="0" tIns="0"/>
              <a:lstStyle/>
              <a:p>
                <a:endParaRPr lang="de-DE"/>
              </a:p>
            </p:txBody>
          </p:sp>
        </p:grpSp>
      </p:grpSp>
      <p:sp>
        <p:nvSpPr>
          <p:cNvPr id="59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223976"/>
      </p:ext>
    </p:extLst>
  </p:cSld>
  <p:clrMapOvr>
    <a:masterClrMapping/>
  </p:clrMapOvr>
  <p:transition advTm="123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6379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6379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379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379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0.0625 4.07407E-6 " pathEditMode="relative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79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8"/>
          <p:cNvSpPr>
            <a:spLocks noChangeArrowheads="1"/>
          </p:cNvSpPr>
          <p:nvPr/>
        </p:nvSpPr>
        <p:spPr bwMode="auto">
          <a:xfrm>
            <a:off x="2620963" y="1316038"/>
            <a:ext cx="4168775" cy="47625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699" name="Rectangle 26"/>
          <p:cNvSpPr>
            <a:spLocks noChangeArrowheads="1"/>
          </p:cNvSpPr>
          <p:nvPr/>
        </p:nvSpPr>
        <p:spPr bwMode="auto">
          <a:xfrm>
            <a:off x="4370388" y="1855788"/>
            <a:ext cx="4492625" cy="446087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700" name="Rectangle 23"/>
          <p:cNvSpPr>
            <a:spLocks noChangeArrowheads="1"/>
          </p:cNvSpPr>
          <p:nvPr/>
        </p:nvSpPr>
        <p:spPr bwMode="auto">
          <a:xfrm>
            <a:off x="601663" y="1847850"/>
            <a:ext cx="3594100" cy="446088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44488" y="349250"/>
            <a:ext cx="838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b="1" dirty="0" err="1">
                <a:latin typeface="Tahoma" panose="020B0604030504040204" pitchFamily="34" charset="0"/>
              </a:rPr>
              <a:t>НУКЛЕАРНА</a:t>
            </a:r>
            <a:r>
              <a:rPr lang="en-US" altLang="en-US" sz="4000" b="1" dirty="0">
                <a:latin typeface="Tahoma" panose="020B0604030504040204" pitchFamily="34" charset="0"/>
              </a:rPr>
              <a:t> </a:t>
            </a:r>
            <a:r>
              <a:rPr lang="en-US" altLang="en-US" sz="4000" b="1" dirty="0" err="1">
                <a:latin typeface="Tahoma" panose="020B0604030504040204" pitchFamily="34" charset="0"/>
              </a:rPr>
              <a:t>МЕДИЦИНА</a:t>
            </a:r>
            <a:endParaRPr lang="sr-Latn-CS" altLang="en-US" sz="4000" b="1" dirty="0">
              <a:latin typeface="Tahoma" panose="020B0604030504040204" pitchFamily="34" charset="0"/>
            </a:endParaRPr>
          </a:p>
        </p:txBody>
      </p:sp>
      <p:sp>
        <p:nvSpPr>
          <p:cNvPr id="45062" name="Text Box 9"/>
          <p:cNvSpPr txBox="1">
            <a:spLocks noChangeArrowheads="1"/>
          </p:cNvSpPr>
          <p:nvPr/>
        </p:nvSpPr>
        <p:spPr bwMode="auto">
          <a:xfrm>
            <a:off x="646113" y="1819275"/>
            <a:ext cx="37369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in vivo </a:t>
            </a:r>
            <a:r>
              <a:rPr lang="sr-Cyrl-R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дијагностика</a:t>
            </a:r>
            <a:endParaRPr lang="sr-Latn-C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4394200" y="1820863"/>
            <a:ext cx="46196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600" b="1">
                <a:latin typeface="Tahoma" panose="020B0604030504040204" pitchFamily="34" charset="0"/>
              </a:rPr>
              <a:t>in vitro дијагностика (IA)</a:t>
            </a:r>
            <a:endParaRPr lang="sr-Latn-CS" altLang="en-US" sz="2600" b="1">
              <a:latin typeface="Tahoma" panose="020B0604030504040204" pitchFamily="34" charset="0"/>
            </a:endParaRPr>
          </a:p>
        </p:txBody>
      </p:sp>
      <p:sp>
        <p:nvSpPr>
          <p:cNvPr id="45064" name="Text Box 11"/>
          <p:cNvSpPr txBox="1">
            <a:spLocks noChangeArrowheads="1"/>
          </p:cNvSpPr>
          <p:nvPr/>
        </p:nvSpPr>
        <p:spPr bwMode="auto">
          <a:xfrm>
            <a:off x="242888" y="2922588"/>
            <a:ext cx="20177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функционална</a:t>
            </a:r>
            <a:endParaRPr lang="sr-Latn-C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45065" name="Text Box 12"/>
          <p:cNvSpPr txBox="1">
            <a:spLocks noChangeArrowheads="1"/>
          </p:cNvSpPr>
          <p:nvPr/>
        </p:nvSpPr>
        <p:spPr bwMode="auto">
          <a:xfrm>
            <a:off x="2360613" y="2922588"/>
            <a:ext cx="3116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sr-Cyrl-R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морфофункционална</a:t>
            </a:r>
            <a:endParaRPr lang="sr-Latn-C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45066" name="Text Box 13"/>
          <p:cNvSpPr txBox="1">
            <a:spLocks noChangeArrowheads="1"/>
          </p:cNvSpPr>
          <p:nvPr/>
        </p:nvSpPr>
        <p:spPr bwMode="auto">
          <a:xfrm>
            <a:off x="58738" y="3514725"/>
            <a:ext cx="3343275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-</a:t>
            </a:r>
            <a:r>
              <a:rPr lang="sr-Cyrl-R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тестови</a:t>
            </a: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sr-Cyrl-R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фиксације</a:t>
            </a:r>
            <a:endParaRPr lang="sr-Latn-C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sr-Latn-C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-RGS (radio guided surgery)-</a:t>
            </a:r>
            <a:r>
              <a:rPr lang="sr-Cyrl-R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детекција</a:t>
            </a:r>
            <a:r>
              <a:rPr lang="sr-Latn-C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sr-Cyrl-R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сентинелних</a:t>
            </a:r>
            <a:r>
              <a:rPr lang="sr-Latn-C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lgl</a:t>
            </a: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5067" name="Text Box 15"/>
          <p:cNvSpPr txBox="1">
            <a:spLocks noChangeArrowheads="1"/>
          </p:cNvSpPr>
          <p:nvPr/>
        </p:nvSpPr>
        <p:spPr bwMode="auto">
          <a:xfrm>
            <a:off x="266700" y="4799013"/>
            <a:ext cx="7723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тестови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динамичког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испитивања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(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стимулација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, 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супресија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...)</a:t>
            </a:r>
          </a:p>
        </p:txBody>
      </p:sp>
      <p:sp>
        <p:nvSpPr>
          <p:cNvPr id="45079" name="Text Box 14"/>
          <p:cNvSpPr txBox="1">
            <a:spLocks noChangeArrowheads="1"/>
          </p:cNvSpPr>
          <p:nvPr/>
        </p:nvSpPr>
        <p:spPr bwMode="auto">
          <a:xfrm>
            <a:off x="2998788" y="3481388"/>
            <a:ext cx="34591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- </a:t>
            </a:r>
            <a:r>
              <a:rPr lang="sr-Cyrl-RS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сцантиграфија</a:t>
            </a:r>
            <a:endParaRPr lang="sr-Latn-CS" sz="1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45080" name="Text Box 11"/>
          <p:cNvSpPr txBox="1">
            <a:spLocks noChangeArrowheads="1"/>
          </p:cNvSpPr>
          <p:nvPr/>
        </p:nvSpPr>
        <p:spPr bwMode="auto">
          <a:xfrm>
            <a:off x="3446463" y="3756025"/>
            <a:ext cx="3895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“</a:t>
            </a:r>
            <a:r>
              <a:rPr lang="sr-Cyrl-R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позитивна</a:t>
            </a:r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” </a:t>
            </a:r>
            <a:r>
              <a:rPr lang="sr-Cyrl-R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визуализација</a:t>
            </a:r>
            <a:endParaRPr lang="sr-Latn-C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45081" name="Text Box 12"/>
          <p:cNvSpPr txBox="1">
            <a:spLocks noChangeArrowheads="1"/>
          </p:cNvSpPr>
          <p:nvPr/>
        </p:nvSpPr>
        <p:spPr bwMode="auto">
          <a:xfrm>
            <a:off x="3525838" y="4097338"/>
            <a:ext cx="4086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“</a:t>
            </a:r>
            <a:r>
              <a:rPr lang="sr-Cyrl-R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негативна</a:t>
            </a:r>
            <a:r>
              <a:rPr 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” </a:t>
            </a:r>
            <a:r>
              <a:rPr lang="sr-Cyrl-R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визуализација</a:t>
            </a:r>
            <a:endParaRPr lang="sr-Latn-C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45069" name="Text Box 12"/>
          <p:cNvSpPr txBox="1">
            <a:spLocks noChangeArrowheads="1"/>
          </p:cNvSpPr>
          <p:nvPr/>
        </p:nvSpPr>
        <p:spPr bwMode="auto">
          <a:xfrm>
            <a:off x="485775" y="2286000"/>
            <a:ext cx="4422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специфични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и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sr-Cyrl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неспецифични</a:t>
            </a:r>
            <a:r>
              <a:rPr lang="sr-Latn-C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  <a:p>
            <a:pPr eaLnBrk="0" hangingPunct="0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 </a:t>
            </a:r>
            <a:r>
              <a:rPr lang="sr-Cyrl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механизми</a:t>
            </a:r>
            <a:r>
              <a:rPr lang="sr-Latn-C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 </a:t>
            </a:r>
            <a:r>
              <a:rPr lang="sr-Cyrl-R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акумулације</a:t>
            </a:r>
            <a:endParaRPr lang="sr-Latn-C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29712" name="Text Box 10"/>
          <p:cNvSpPr txBox="1">
            <a:spLocks noChangeArrowheads="1"/>
          </p:cNvSpPr>
          <p:nvPr/>
        </p:nvSpPr>
        <p:spPr bwMode="auto">
          <a:xfrm>
            <a:off x="2671763" y="1228725"/>
            <a:ext cx="43513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 i="1">
                <a:latin typeface="Tahoma" panose="020B0604030504040204" pitchFamily="34" charset="0"/>
              </a:rPr>
              <a:t>ДИЈАГНОСТИКA</a:t>
            </a:r>
            <a:endParaRPr lang="sr-Latn-CS" altLang="en-US" sz="3600" b="1" i="1">
              <a:latin typeface="Tahoma" panose="020B0604030504040204" pitchFamily="34" charset="0"/>
            </a:endParaRPr>
          </a:p>
        </p:txBody>
      </p:sp>
      <p:sp>
        <p:nvSpPr>
          <p:cNvPr id="25619" name="Rectangle 29"/>
          <p:cNvSpPr>
            <a:spLocks noChangeArrowheads="1"/>
          </p:cNvSpPr>
          <p:nvPr/>
        </p:nvSpPr>
        <p:spPr bwMode="auto">
          <a:xfrm>
            <a:off x="2735263" y="5218113"/>
            <a:ext cx="3913187" cy="606425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+mn-cs"/>
              </a:rPr>
              <a:t>ТЕРАПИЈА</a:t>
            </a:r>
            <a:endParaRPr lang="sr-Latn-CS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+mn-cs"/>
            </a:endParaRPr>
          </a:p>
          <a:p>
            <a:pPr algn="ctr" eaLnBrk="0" hangingPunct="0">
              <a:defRPr/>
            </a:pPr>
            <a:endParaRPr lang="en-US" sz="1400" dirty="0">
              <a:latin typeface="Arial" charset="0"/>
              <a:cs typeface="+mn-cs"/>
            </a:endParaRPr>
          </a:p>
        </p:txBody>
      </p:sp>
      <p:sp>
        <p:nvSpPr>
          <p:cNvPr id="29714" name="Text Box 10"/>
          <p:cNvSpPr txBox="1">
            <a:spLocks noChangeArrowheads="1"/>
          </p:cNvSpPr>
          <p:nvPr/>
        </p:nvSpPr>
        <p:spPr bwMode="auto">
          <a:xfrm>
            <a:off x="3281363" y="5889625"/>
            <a:ext cx="28892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 b="1">
                <a:latin typeface="Tahoma" panose="020B0604030504040204" pitchFamily="34" charset="0"/>
              </a:rPr>
              <a:t>######</a:t>
            </a:r>
          </a:p>
        </p:txBody>
      </p:sp>
      <p:sp>
        <p:nvSpPr>
          <p:cNvPr id="29715" name="Rectangle 3"/>
          <p:cNvSpPr>
            <a:spLocks noChangeArrowheads="1"/>
          </p:cNvSpPr>
          <p:nvPr/>
        </p:nvSpPr>
        <p:spPr bwMode="auto">
          <a:xfrm>
            <a:off x="5772150" y="2641600"/>
            <a:ext cx="4937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 b="1"/>
              <a:t>RIA</a:t>
            </a:r>
          </a:p>
          <a:p>
            <a:pPr eaLnBrk="1" hangingPunct="1"/>
            <a:r>
              <a:rPr lang="sr-Latn-CS" altLang="en-US" sz="1400" b="1"/>
              <a:t>FIA</a:t>
            </a:r>
          </a:p>
          <a:p>
            <a:pPr eaLnBrk="1" hangingPunct="1"/>
            <a:r>
              <a:rPr lang="sr-Latn-CS" altLang="en-US" sz="1400" b="1"/>
              <a:t>LIA</a:t>
            </a:r>
          </a:p>
          <a:p>
            <a:pPr eaLnBrk="1" hangingPunct="1"/>
            <a:r>
              <a:rPr lang="sr-Latn-CS" altLang="en-US" sz="1400" b="1"/>
              <a:t>EIA</a:t>
            </a:r>
            <a:endParaRPr lang="en-US" altLang="en-US" sz="1400" b="1"/>
          </a:p>
        </p:txBody>
      </p:sp>
      <p:sp>
        <p:nvSpPr>
          <p:cNvPr id="29716" name="Rectangle 4"/>
          <p:cNvSpPr>
            <a:spLocks noChangeArrowheads="1"/>
          </p:cNvSpPr>
          <p:nvPr/>
        </p:nvSpPr>
        <p:spPr bwMode="auto">
          <a:xfrm>
            <a:off x="7562850" y="2659063"/>
            <a:ext cx="6429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en-US" sz="1400" b="1"/>
              <a:t>IRMA</a:t>
            </a:r>
          </a:p>
          <a:p>
            <a:pPr eaLnBrk="1" hangingPunct="1"/>
            <a:r>
              <a:rPr lang="sr-Latn-CS" altLang="en-US" sz="1400" b="1"/>
              <a:t>IFMA</a:t>
            </a:r>
          </a:p>
          <a:p>
            <a:pPr eaLnBrk="1" hangingPunct="1"/>
            <a:r>
              <a:rPr lang="sr-Latn-CS" altLang="en-US" sz="1400" b="1"/>
              <a:t>...</a:t>
            </a:r>
          </a:p>
          <a:p>
            <a:pPr eaLnBrk="1" hangingPunct="1"/>
            <a:endParaRPr lang="en-US" altLang="en-US" sz="1400" b="1"/>
          </a:p>
        </p:txBody>
      </p:sp>
      <p:sp>
        <p:nvSpPr>
          <p:cNvPr id="29717" name="Rectangle 4"/>
          <p:cNvSpPr>
            <a:spLocks noChangeArrowheads="1"/>
          </p:cNvSpPr>
          <p:nvPr/>
        </p:nvSpPr>
        <p:spPr bwMode="auto">
          <a:xfrm>
            <a:off x="4940300" y="2292350"/>
            <a:ext cx="1955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Tahoma" panose="020B0604030504040204" pitchFamily="34" charset="0"/>
                <a:cs typeface="Tahoma" panose="020B0604030504040204" pitchFamily="34" charset="0"/>
              </a:rPr>
              <a:t>компетитивне</a:t>
            </a:r>
          </a:p>
        </p:txBody>
      </p:sp>
      <p:sp>
        <p:nvSpPr>
          <p:cNvPr id="29718" name="Rectangle 4"/>
          <p:cNvSpPr>
            <a:spLocks noChangeArrowheads="1"/>
          </p:cNvSpPr>
          <p:nvPr/>
        </p:nvSpPr>
        <p:spPr bwMode="auto">
          <a:xfrm>
            <a:off x="6754813" y="2303463"/>
            <a:ext cx="2203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latin typeface="Tahoma" panose="020B0604030504040204" pitchFamily="34" charset="0"/>
                <a:cs typeface="Tahoma" panose="020B0604030504040204" pitchFamily="34" charset="0"/>
              </a:rPr>
              <a:t>некомпетитивне</a:t>
            </a:r>
          </a:p>
        </p:txBody>
      </p:sp>
      <p:sp>
        <p:nvSpPr>
          <p:cNvPr id="29719" name="Freeform 24"/>
          <p:cNvSpPr>
            <a:spLocks/>
          </p:cNvSpPr>
          <p:nvPr/>
        </p:nvSpPr>
        <p:spPr bwMode="auto">
          <a:xfrm>
            <a:off x="2379663" y="2828925"/>
            <a:ext cx="5283200" cy="2095500"/>
          </a:xfrm>
          <a:custGeom>
            <a:avLst/>
            <a:gdLst>
              <a:gd name="T0" fmla="*/ 5524227 w 4557429"/>
              <a:gd name="T1" fmla="*/ 37970 h 2227714"/>
              <a:gd name="T2" fmla="*/ 8063355 w 4557429"/>
              <a:gd name="T3" fmla="*/ 16273 h 2227714"/>
              <a:gd name="T4" fmla="*/ 11412829 w 4557429"/>
              <a:gd name="T5" fmla="*/ 21698 h 2227714"/>
              <a:gd name="T6" fmla="*/ 12655377 w 4557429"/>
              <a:gd name="T7" fmla="*/ 54244 h 2227714"/>
              <a:gd name="T8" fmla="*/ 13411709 w 4557429"/>
              <a:gd name="T9" fmla="*/ 86790 h 2227714"/>
              <a:gd name="T10" fmla="*/ 14438165 w 4557429"/>
              <a:gd name="T11" fmla="*/ 195278 h 2227714"/>
              <a:gd name="T12" fmla="*/ 14654249 w 4557429"/>
              <a:gd name="T13" fmla="*/ 249520 h 2227714"/>
              <a:gd name="T14" fmla="*/ 15140475 w 4557429"/>
              <a:gd name="T15" fmla="*/ 336311 h 2227714"/>
              <a:gd name="T16" fmla="*/ 15410590 w 4557429"/>
              <a:gd name="T17" fmla="*/ 379706 h 2227714"/>
              <a:gd name="T18" fmla="*/ 15950819 w 4557429"/>
              <a:gd name="T19" fmla="*/ 439373 h 2227714"/>
              <a:gd name="T20" fmla="*/ 16761171 w 4557429"/>
              <a:gd name="T21" fmla="*/ 461070 h 2227714"/>
              <a:gd name="T22" fmla="*/ 17895669 w 4557429"/>
              <a:gd name="T23" fmla="*/ 439373 h 2227714"/>
              <a:gd name="T24" fmla="*/ 19354311 w 4557429"/>
              <a:gd name="T25" fmla="*/ 461070 h 2227714"/>
              <a:gd name="T26" fmla="*/ 19948585 w 4557429"/>
              <a:gd name="T27" fmla="*/ 482766 h 2227714"/>
              <a:gd name="T28" fmla="*/ 20812958 w 4557429"/>
              <a:gd name="T29" fmla="*/ 526163 h 2227714"/>
              <a:gd name="T30" fmla="*/ 21299176 w 4557429"/>
              <a:gd name="T31" fmla="*/ 569557 h 2227714"/>
              <a:gd name="T32" fmla="*/ 21893435 w 4557429"/>
              <a:gd name="T33" fmla="*/ 607528 h 2227714"/>
              <a:gd name="T34" fmla="*/ 22703815 w 4557429"/>
              <a:gd name="T35" fmla="*/ 667196 h 2227714"/>
              <a:gd name="T36" fmla="*/ 23082009 w 4557429"/>
              <a:gd name="T37" fmla="*/ 743136 h 2227714"/>
              <a:gd name="T38" fmla="*/ 22811839 w 4557429"/>
              <a:gd name="T39" fmla="*/ 911291 h 2227714"/>
              <a:gd name="T40" fmla="*/ 21245164 w 4557429"/>
              <a:gd name="T41" fmla="*/ 965534 h 2227714"/>
              <a:gd name="T42" fmla="*/ 18435926 w 4557429"/>
              <a:gd name="T43" fmla="*/ 998081 h 2227714"/>
              <a:gd name="T44" fmla="*/ 18976164 w 4557429"/>
              <a:gd name="T45" fmla="*/ 1030627 h 2227714"/>
              <a:gd name="T46" fmla="*/ 13789875 w 4557429"/>
              <a:gd name="T47" fmla="*/ 1057748 h 2227714"/>
              <a:gd name="T48" fmla="*/ 9089792 w 4557429"/>
              <a:gd name="T49" fmla="*/ 1057748 h 2227714"/>
              <a:gd name="T50" fmla="*/ 8678926 w 4557429"/>
              <a:gd name="T51" fmla="*/ 1117705 h 2227714"/>
              <a:gd name="T52" fmla="*/ 9487753 w 4557429"/>
              <a:gd name="T53" fmla="*/ 1108761 h 2227714"/>
              <a:gd name="T54" fmla="*/ 4792398 w 4557429"/>
              <a:gd name="T55" fmla="*/ 1115501 h 2227714"/>
              <a:gd name="T56" fmla="*/ 4551798 w 4557429"/>
              <a:gd name="T57" fmla="*/ 813653 h 2227714"/>
              <a:gd name="T58" fmla="*/ 3741445 w 4557429"/>
              <a:gd name="T59" fmla="*/ 732289 h 2227714"/>
              <a:gd name="T60" fmla="*/ 3471319 w 4557429"/>
              <a:gd name="T61" fmla="*/ 596679 h 2227714"/>
              <a:gd name="T62" fmla="*/ 3147177 w 4557429"/>
              <a:gd name="T63" fmla="*/ 520738 h 2227714"/>
              <a:gd name="T64" fmla="*/ 2228771 w 4557429"/>
              <a:gd name="T65" fmla="*/ 455645 h 2227714"/>
              <a:gd name="T66" fmla="*/ 1148292 w 4557429"/>
              <a:gd name="T67" fmla="*/ 401402 h 2227714"/>
              <a:gd name="T68" fmla="*/ 770119 w 4557429"/>
              <a:gd name="T69" fmla="*/ 320037 h 2227714"/>
              <a:gd name="T70" fmla="*/ 391956 w 4557429"/>
              <a:gd name="T71" fmla="*/ 238671 h 2227714"/>
              <a:gd name="T72" fmla="*/ 13787 w 4557429"/>
              <a:gd name="T73" fmla="*/ 189852 h 2227714"/>
              <a:gd name="T74" fmla="*/ 1094267 w 4557429"/>
              <a:gd name="T75" fmla="*/ 59668 h 2227714"/>
              <a:gd name="T76" fmla="*/ 2714983 w 4557429"/>
              <a:gd name="T77" fmla="*/ 54244 h 2227714"/>
              <a:gd name="T78" fmla="*/ 3235296 w 4557429"/>
              <a:gd name="T79" fmla="*/ 62454 h 2227714"/>
              <a:gd name="T80" fmla="*/ 5365335 w 4557429"/>
              <a:gd name="T81" fmla="*/ 29413 h 2227714"/>
              <a:gd name="T82" fmla="*/ 5827862 w 4557429"/>
              <a:gd name="T83" fmla="*/ 32229 h 2227714"/>
              <a:gd name="T84" fmla="*/ 8371316 w 4557429"/>
              <a:gd name="T85" fmla="*/ 18013 h 222771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557429"/>
              <a:gd name="T130" fmla="*/ 0 h 2227714"/>
              <a:gd name="T131" fmla="*/ 4557429 w 4557429"/>
              <a:gd name="T132" fmla="*/ 2227714 h 222771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557429" h="2227714">
                <a:moveTo>
                  <a:pt x="332323" y="127591"/>
                </a:moveTo>
                <a:cubicBezTo>
                  <a:pt x="454174" y="100513"/>
                  <a:pt x="631434" y="109368"/>
                  <a:pt x="725727" y="106326"/>
                </a:cubicBezTo>
                <a:cubicBezTo>
                  <a:pt x="993577" y="65118"/>
                  <a:pt x="727905" y="101045"/>
                  <a:pt x="1087234" y="74428"/>
                </a:cubicBezTo>
                <a:cubicBezTo>
                  <a:pt x="1108734" y="72835"/>
                  <a:pt x="1129590" y="66053"/>
                  <a:pt x="1151030" y="63796"/>
                </a:cubicBezTo>
                <a:cubicBezTo>
                  <a:pt x="1196987" y="58959"/>
                  <a:pt x="1243179" y="56707"/>
                  <a:pt x="1289253" y="53163"/>
                </a:cubicBezTo>
                <a:cubicBezTo>
                  <a:pt x="1427287" y="25558"/>
                  <a:pt x="1302407" y="47707"/>
                  <a:pt x="1586964" y="31898"/>
                </a:cubicBezTo>
                <a:cubicBezTo>
                  <a:pt x="1702396" y="25485"/>
                  <a:pt x="1711044" y="23034"/>
                  <a:pt x="1810248" y="10633"/>
                </a:cubicBezTo>
                <a:cubicBezTo>
                  <a:pt x="1930750" y="14177"/>
                  <a:pt x="2051367" y="14930"/>
                  <a:pt x="2171755" y="21266"/>
                </a:cubicBezTo>
                <a:cubicBezTo>
                  <a:pt x="2200349" y="22771"/>
                  <a:pt x="2219451" y="36362"/>
                  <a:pt x="2246183" y="42531"/>
                </a:cubicBezTo>
                <a:cubicBezTo>
                  <a:pt x="2281815" y="50754"/>
                  <a:pt x="2351819" y="61462"/>
                  <a:pt x="2395039" y="74428"/>
                </a:cubicBezTo>
                <a:cubicBezTo>
                  <a:pt x="2416509" y="80869"/>
                  <a:pt x="2437569" y="88606"/>
                  <a:pt x="2458834" y="95694"/>
                </a:cubicBezTo>
                <a:cubicBezTo>
                  <a:pt x="2469467" y="99238"/>
                  <a:pt x="2479742" y="104128"/>
                  <a:pt x="2490732" y="106326"/>
                </a:cubicBezTo>
                <a:lnTo>
                  <a:pt x="2543895" y="116959"/>
                </a:lnTo>
                <a:cubicBezTo>
                  <a:pt x="2554527" y="124047"/>
                  <a:pt x="2564362" y="132509"/>
                  <a:pt x="2575792" y="138224"/>
                </a:cubicBezTo>
                <a:cubicBezTo>
                  <a:pt x="2619292" y="159974"/>
                  <a:pt x="2598959" y="134570"/>
                  <a:pt x="2639588" y="170121"/>
                </a:cubicBezTo>
                <a:cubicBezTo>
                  <a:pt x="2739106" y="257199"/>
                  <a:pt x="2652868" y="196697"/>
                  <a:pt x="2724648" y="244549"/>
                </a:cubicBezTo>
                <a:cubicBezTo>
                  <a:pt x="2786945" y="337996"/>
                  <a:pt x="2685422" y="192694"/>
                  <a:pt x="2799076" y="318977"/>
                </a:cubicBezTo>
                <a:cubicBezTo>
                  <a:pt x="2816173" y="337974"/>
                  <a:pt x="2827429" y="361508"/>
                  <a:pt x="2841606" y="382773"/>
                </a:cubicBezTo>
                <a:lnTo>
                  <a:pt x="2862871" y="414670"/>
                </a:lnTo>
                <a:cubicBezTo>
                  <a:pt x="2866415" y="428847"/>
                  <a:pt x="2869489" y="443149"/>
                  <a:pt x="2873504" y="457200"/>
                </a:cubicBezTo>
                <a:cubicBezTo>
                  <a:pt x="2876583" y="467977"/>
                  <a:pt x="2881419" y="478225"/>
                  <a:pt x="2884137" y="489098"/>
                </a:cubicBezTo>
                <a:cubicBezTo>
                  <a:pt x="2894280" y="529671"/>
                  <a:pt x="2886862" y="544987"/>
                  <a:pt x="2916034" y="574159"/>
                </a:cubicBezTo>
                <a:cubicBezTo>
                  <a:pt x="2925070" y="583195"/>
                  <a:pt x="2937299" y="588336"/>
                  <a:pt x="2947932" y="595424"/>
                </a:cubicBezTo>
                <a:cubicBezTo>
                  <a:pt x="2974656" y="675600"/>
                  <a:pt x="2938606" y="576770"/>
                  <a:pt x="2979830" y="659219"/>
                </a:cubicBezTo>
                <a:cubicBezTo>
                  <a:pt x="2984842" y="669244"/>
                  <a:pt x="2983461" y="682365"/>
                  <a:pt x="2990462" y="691117"/>
                </a:cubicBezTo>
                <a:cubicBezTo>
                  <a:pt x="2998445" y="701096"/>
                  <a:pt x="3011727" y="705294"/>
                  <a:pt x="3022360" y="712382"/>
                </a:cubicBezTo>
                <a:cubicBezTo>
                  <a:pt x="3025904" y="723015"/>
                  <a:pt x="3027980" y="734255"/>
                  <a:pt x="3032992" y="744280"/>
                </a:cubicBezTo>
                <a:cubicBezTo>
                  <a:pt x="3044939" y="768175"/>
                  <a:pt x="3066001" y="791280"/>
                  <a:pt x="3086155" y="808075"/>
                </a:cubicBezTo>
                <a:cubicBezTo>
                  <a:pt x="3095972" y="816256"/>
                  <a:pt x="3107420" y="822252"/>
                  <a:pt x="3118053" y="829340"/>
                </a:cubicBezTo>
                <a:cubicBezTo>
                  <a:pt x="3125141" y="839973"/>
                  <a:pt x="3130282" y="852202"/>
                  <a:pt x="3139318" y="861238"/>
                </a:cubicBezTo>
                <a:cubicBezTo>
                  <a:pt x="3151848" y="873768"/>
                  <a:pt x="3166462" y="884343"/>
                  <a:pt x="3181848" y="893135"/>
                </a:cubicBezTo>
                <a:cubicBezTo>
                  <a:pt x="3193715" y="899916"/>
                  <a:pt x="3247064" y="912097"/>
                  <a:pt x="3256276" y="914400"/>
                </a:cubicBezTo>
                <a:cubicBezTo>
                  <a:pt x="3270453" y="910856"/>
                  <a:pt x="3284541" y="906938"/>
                  <a:pt x="3298806" y="903768"/>
                </a:cubicBezTo>
                <a:cubicBezTo>
                  <a:pt x="3316448" y="899848"/>
                  <a:pt x="3334437" y="897518"/>
                  <a:pt x="3351969" y="893135"/>
                </a:cubicBezTo>
                <a:cubicBezTo>
                  <a:pt x="3377001" y="886877"/>
                  <a:pt x="3401037" y="876625"/>
                  <a:pt x="3426397" y="871870"/>
                </a:cubicBezTo>
                <a:cubicBezTo>
                  <a:pt x="3457941" y="865956"/>
                  <a:pt x="3490192" y="864782"/>
                  <a:pt x="3522090" y="861238"/>
                </a:cubicBezTo>
                <a:cubicBezTo>
                  <a:pt x="3589430" y="864782"/>
                  <a:pt x="3657294" y="862759"/>
                  <a:pt x="3724109" y="871870"/>
                </a:cubicBezTo>
                <a:cubicBezTo>
                  <a:pt x="3736770" y="873597"/>
                  <a:pt x="3744041" y="888648"/>
                  <a:pt x="3756006" y="893135"/>
                </a:cubicBezTo>
                <a:cubicBezTo>
                  <a:pt x="3772927" y="899481"/>
                  <a:pt x="3791448" y="900224"/>
                  <a:pt x="3809169" y="903768"/>
                </a:cubicBezTo>
                <a:cubicBezTo>
                  <a:pt x="3823346" y="910856"/>
                  <a:pt x="3836858" y="919468"/>
                  <a:pt x="3851699" y="925033"/>
                </a:cubicBezTo>
                <a:cubicBezTo>
                  <a:pt x="3865382" y="930164"/>
                  <a:pt x="3880179" y="931651"/>
                  <a:pt x="3894230" y="935666"/>
                </a:cubicBezTo>
                <a:cubicBezTo>
                  <a:pt x="3905006" y="938745"/>
                  <a:pt x="3915495" y="942754"/>
                  <a:pt x="3926127" y="946298"/>
                </a:cubicBezTo>
                <a:cubicBezTo>
                  <a:pt x="3936760" y="956931"/>
                  <a:pt x="3945789" y="969456"/>
                  <a:pt x="3958025" y="978196"/>
                </a:cubicBezTo>
                <a:cubicBezTo>
                  <a:pt x="3970923" y="987409"/>
                  <a:pt x="3986071" y="993024"/>
                  <a:pt x="4000555" y="999461"/>
                </a:cubicBezTo>
                <a:cubicBezTo>
                  <a:pt x="4052031" y="1022339"/>
                  <a:pt x="4046881" y="1019017"/>
                  <a:pt x="4096248" y="1031359"/>
                </a:cubicBezTo>
                <a:cubicBezTo>
                  <a:pt x="4115151" y="1088064"/>
                  <a:pt x="4091523" y="1045536"/>
                  <a:pt x="4138778" y="1073889"/>
                </a:cubicBezTo>
                <a:cubicBezTo>
                  <a:pt x="4147374" y="1079047"/>
                  <a:pt x="4152216" y="1088892"/>
                  <a:pt x="4160044" y="1095154"/>
                </a:cubicBezTo>
                <a:cubicBezTo>
                  <a:pt x="4170022" y="1103137"/>
                  <a:pt x="4182124" y="1108238"/>
                  <a:pt x="4191941" y="1116419"/>
                </a:cubicBezTo>
                <a:cubicBezTo>
                  <a:pt x="4203493" y="1126045"/>
                  <a:pt x="4211328" y="1139976"/>
                  <a:pt x="4223839" y="1148317"/>
                </a:cubicBezTo>
                <a:cubicBezTo>
                  <a:pt x="4233164" y="1154534"/>
                  <a:pt x="4245712" y="1153937"/>
                  <a:pt x="4255737" y="1158949"/>
                </a:cubicBezTo>
                <a:cubicBezTo>
                  <a:pt x="4274221" y="1168191"/>
                  <a:pt x="4290415" y="1181605"/>
                  <a:pt x="4308899" y="1190847"/>
                </a:cubicBezTo>
                <a:cubicBezTo>
                  <a:pt x="4325970" y="1199383"/>
                  <a:pt x="4345306" y="1202973"/>
                  <a:pt x="4362062" y="1212112"/>
                </a:cubicBezTo>
                <a:cubicBezTo>
                  <a:pt x="4384499" y="1224350"/>
                  <a:pt x="4407785" y="1236571"/>
                  <a:pt x="4425857" y="1254642"/>
                </a:cubicBezTo>
                <a:cubicBezTo>
                  <a:pt x="4461419" y="1290203"/>
                  <a:pt x="4434857" y="1260861"/>
                  <a:pt x="4468388" y="1307805"/>
                </a:cubicBezTo>
                <a:cubicBezTo>
                  <a:pt x="4534329" y="1400124"/>
                  <a:pt x="4471435" y="1307059"/>
                  <a:pt x="4521550" y="1382233"/>
                </a:cubicBezTo>
                <a:cubicBezTo>
                  <a:pt x="4525094" y="1396410"/>
                  <a:pt x="4528168" y="1410712"/>
                  <a:pt x="4532183" y="1424763"/>
                </a:cubicBezTo>
                <a:cubicBezTo>
                  <a:pt x="4535262" y="1435540"/>
                  <a:pt x="4541426" y="1445540"/>
                  <a:pt x="4542816" y="1456661"/>
                </a:cubicBezTo>
                <a:cubicBezTo>
                  <a:pt x="4548548" y="1502515"/>
                  <a:pt x="4549904" y="1548810"/>
                  <a:pt x="4553448" y="1594884"/>
                </a:cubicBezTo>
                <a:cubicBezTo>
                  <a:pt x="4549904" y="1640958"/>
                  <a:pt x="4557429" y="1689268"/>
                  <a:pt x="4542816" y="1733107"/>
                </a:cubicBezTo>
                <a:cubicBezTo>
                  <a:pt x="4534891" y="1756882"/>
                  <a:pt x="4507374" y="1768549"/>
                  <a:pt x="4489653" y="1786270"/>
                </a:cubicBezTo>
                <a:cubicBezTo>
                  <a:pt x="4406584" y="1869339"/>
                  <a:pt x="4493747" y="1794856"/>
                  <a:pt x="4383327" y="1850066"/>
                </a:cubicBezTo>
                <a:cubicBezTo>
                  <a:pt x="4369150" y="1857154"/>
                  <a:pt x="4355979" y="1866777"/>
                  <a:pt x="4340797" y="1871331"/>
                </a:cubicBezTo>
                <a:cubicBezTo>
                  <a:pt x="4311832" y="1880020"/>
                  <a:pt x="4199448" y="1890329"/>
                  <a:pt x="4181309" y="1892596"/>
                </a:cubicBezTo>
                <a:cubicBezTo>
                  <a:pt x="4156441" y="1895704"/>
                  <a:pt x="4131764" y="1900242"/>
                  <a:pt x="4106881" y="1903228"/>
                </a:cubicBezTo>
                <a:cubicBezTo>
                  <a:pt x="3946914" y="1922424"/>
                  <a:pt x="3936529" y="1922582"/>
                  <a:pt x="3798537" y="1935126"/>
                </a:cubicBezTo>
                <a:cubicBezTo>
                  <a:pt x="3650358" y="1964763"/>
                  <a:pt x="3886039" y="1919589"/>
                  <a:pt x="3628416" y="1956391"/>
                </a:cubicBezTo>
                <a:cubicBezTo>
                  <a:pt x="3349213" y="1996276"/>
                  <a:pt x="3728938" y="1962881"/>
                  <a:pt x="3373234" y="1988289"/>
                </a:cubicBezTo>
                <a:cubicBezTo>
                  <a:pt x="3465383" y="1991833"/>
                  <a:pt x="3557821" y="1990816"/>
                  <a:pt x="3649681" y="1998921"/>
                </a:cubicBezTo>
                <a:cubicBezTo>
                  <a:pt x="3678794" y="2001490"/>
                  <a:pt x="3755407" y="1999521"/>
                  <a:pt x="3734741" y="2020187"/>
                </a:cubicBezTo>
                <a:cubicBezTo>
                  <a:pt x="3707060" y="2047868"/>
                  <a:pt x="3656735" y="2026924"/>
                  <a:pt x="3617783" y="2030819"/>
                </a:cubicBezTo>
                <a:cubicBezTo>
                  <a:pt x="3550407" y="2037556"/>
                  <a:pt x="3483401" y="2048901"/>
                  <a:pt x="3415764" y="2052084"/>
                </a:cubicBezTo>
                <a:cubicBezTo>
                  <a:pt x="3181999" y="2063085"/>
                  <a:pt x="2947818" y="2063183"/>
                  <a:pt x="2714016" y="2073349"/>
                </a:cubicBezTo>
                <a:cubicBezTo>
                  <a:pt x="2412703" y="2086450"/>
                  <a:pt x="2550901" y="2078893"/>
                  <a:pt x="2299346" y="2094614"/>
                </a:cubicBezTo>
                <a:cubicBezTo>
                  <a:pt x="2120210" y="2117007"/>
                  <a:pt x="2200074" y="2111545"/>
                  <a:pt x="1895309" y="2094614"/>
                </a:cubicBezTo>
                <a:cubicBezTo>
                  <a:pt x="1871787" y="2093307"/>
                  <a:pt x="1815359" y="2081262"/>
                  <a:pt x="1788983" y="2073349"/>
                </a:cubicBezTo>
                <a:cubicBezTo>
                  <a:pt x="1680227" y="2040722"/>
                  <a:pt x="1943072" y="2216629"/>
                  <a:pt x="1847311" y="2168749"/>
                </a:cubicBezTo>
                <a:cubicBezTo>
                  <a:pt x="1830315" y="2160251"/>
                  <a:pt x="1766871" y="2219553"/>
                  <a:pt x="1750972" y="2215011"/>
                </a:cubicBezTo>
                <a:cubicBezTo>
                  <a:pt x="1740195" y="2211932"/>
                  <a:pt x="1718752" y="2194417"/>
                  <a:pt x="1708119" y="2190873"/>
                </a:cubicBezTo>
                <a:cubicBezTo>
                  <a:pt x="1646823" y="2150008"/>
                  <a:pt x="2012701" y="2212399"/>
                  <a:pt x="1951074" y="2185987"/>
                </a:cubicBezTo>
                <a:cubicBezTo>
                  <a:pt x="1873237" y="2152628"/>
                  <a:pt x="2196395" y="2227714"/>
                  <a:pt x="2117987" y="2208113"/>
                </a:cubicBezTo>
                <a:cubicBezTo>
                  <a:pt x="2103810" y="2201024"/>
                  <a:pt x="1880746" y="2181742"/>
                  <a:pt x="1867305" y="2173341"/>
                </a:cubicBezTo>
                <a:cubicBezTo>
                  <a:pt x="1806433" y="2135296"/>
                  <a:pt x="1549579" y="2123166"/>
                  <a:pt x="1497082" y="2093167"/>
                </a:cubicBezTo>
                <a:cubicBezTo>
                  <a:pt x="1483320" y="2085303"/>
                  <a:pt x="1380500" y="2188102"/>
                  <a:pt x="1366909" y="2179947"/>
                </a:cubicBezTo>
                <a:cubicBezTo>
                  <a:pt x="1344051" y="2166232"/>
                  <a:pt x="971274" y="2199031"/>
                  <a:pt x="943201" y="2186554"/>
                </a:cubicBezTo>
                <a:cubicBezTo>
                  <a:pt x="929847" y="2180619"/>
                  <a:pt x="849116" y="2003891"/>
                  <a:pt x="834939" y="2000347"/>
                </a:cubicBezTo>
                <a:cubicBezTo>
                  <a:pt x="761818" y="1951600"/>
                  <a:pt x="784434" y="1911876"/>
                  <a:pt x="728291" y="1893161"/>
                </a:cubicBezTo>
                <a:cubicBezTo>
                  <a:pt x="610901" y="1775771"/>
                  <a:pt x="1012210" y="1696698"/>
                  <a:pt x="895848" y="1594884"/>
                </a:cubicBezTo>
                <a:cubicBezTo>
                  <a:pt x="884532" y="1584982"/>
                  <a:pt x="875588" y="1572509"/>
                  <a:pt x="863950" y="1562987"/>
                </a:cubicBezTo>
                <a:cubicBezTo>
                  <a:pt x="836520" y="1540544"/>
                  <a:pt x="778890" y="1499191"/>
                  <a:pt x="778890" y="1499191"/>
                </a:cubicBezTo>
                <a:cubicBezTo>
                  <a:pt x="753607" y="1423346"/>
                  <a:pt x="789457" y="1515043"/>
                  <a:pt x="736360" y="1435396"/>
                </a:cubicBezTo>
                <a:cubicBezTo>
                  <a:pt x="730143" y="1426070"/>
                  <a:pt x="729271" y="1414131"/>
                  <a:pt x="725727" y="1403498"/>
                </a:cubicBezTo>
                <a:cubicBezTo>
                  <a:pt x="715095" y="1339703"/>
                  <a:pt x="709517" y="1274856"/>
                  <a:pt x="693830" y="1212112"/>
                </a:cubicBezTo>
                <a:cubicBezTo>
                  <a:pt x="690286" y="1197935"/>
                  <a:pt x="686063" y="1183911"/>
                  <a:pt x="683197" y="1169582"/>
                </a:cubicBezTo>
                <a:cubicBezTo>
                  <a:pt x="678969" y="1148442"/>
                  <a:pt x="677793" y="1126702"/>
                  <a:pt x="672564" y="1105787"/>
                </a:cubicBezTo>
                <a:cubicBezTo>
                  <a:pt x="667127" y="1084041"/>
                  <a:pt x="669950" y="1054425"/>
                  <a:pt x="651299" y="1041991"/>
                </a:cubicBezTo>
                <a:lnTo>
                  <a:pt x="619402" y="1020726"/>
                </a:lnTo>
                <a:cubicBezTo>
                  <a:pt x="606400" y="994723"/>
                  <a:pt x="595659" y="968844"/>
                  <a:pt x="576871" y="946298"/>
                </a:cubicBezTo>
                <a:cubicBezTo>
                  <a:pt x="567245" y="934747"/>
                  <a:pt x="558029" y="921860"/>
                  <a:pt x="544974" y="914400"/>
                </a:cubicBezTo>
                <a:cubicBezTo>
                  <a:pt x="531233" y="906548"/>
                  <a:pt x="443528" y="894355"/>
                  <a:pt x="438648" y="893135"/>
                </a:cubicBezTo>
                <a:cubicBezTo>
                  <a:pt x="402751" y="884161"/>
                  <a:pt x="367641" y="872275"/>
                  <a:pt x="332323" y="861238"/>
                </a:cubicBezTo>
                <a:cubicBezTo>
                  <a:pt x="310928" y="854552"/>
                  <a:pt x="268527" y="839973"/>
                  <a:pt x="268527" y="839973"/>
                </a:cubicBezTo>
                <a:cubicBezTo>
                  <a:pt x="248750" y="820195"/>
                  <a:pt x="239409" y="813633"/>
                  <a:pt x="225997" y="786810"/>
                </a:cubicBezTo>
                <a:cubicBezTo>
                  <a:pt x="217461" y="769739"/>
                  <a:pt x="213267" y="750718"/>
                  <a:pt x="204732" y="733647"/>
                </a:cubicBezTo>
                <a:cubicBezTo>
                  <a:pt x="151337" y="626856"/>
                  <a:pt x="218128" y="789713"/>
                  <a:pt x="162202" y="659219"/>
                </a:cubicBezTo>
                <a:cubicBezTo>
                  <a:pt x="157787" y="648917"/>
                  <a:pt x="154287" y="638194"/>
                  <a:pt x="151569" y="627321"/>
                </a:cubicBezTo>
                <a:cubicBezTo>
                  <a:pt x="147186" y="609789"/>
                  <a:pt x="149019" y="590323"/>
                  <a:pt x="140937" y="574159"/>
                </a:cubicBezTo>
                <a:cubicBezTo>
                  <a:pt x="134212" y="560710"/>
                  <a:pt x="119672" y="552894"/>
                  <a:pt x="109039" y="542261"/>
                </a:cubicBezTo>
                <a:cubicBezTo>
                  <a:pt x="78510" y="420152"/>
                  <a:pt x="121200" y="570639"/>
                  <a:pt x="77141" y="467833"/>
                </a:cubicBezTo>
                <a:cubicBezTo>
                  <a:pt x="71385" y="454402"/>
                  <a:pt x="76842" y="435636"/>
                  <a:pt x="66509" y="425303"/>
                </a:cubicBezTo>
                <a:cubicBezTo>
                  <a:pt x="56176" y="414970"/>
                  <a:pt x="38155" y="418214"/>
                  <a:pt x="23978" y="414670"/>
                </a:cubicBezTo>
                <a:cubicBezTo>
                  <a:pt x="16890" y="400493"/>
                  <a:pt x="3644" y="387963"/>
                  <a:pt x="2713" y="372140"/>
                </a:cubicBezTo>
                <a:cubicBezTo>
                  <a:pt x="0" y="326009"/>
                  <a:pt x="6194" y="272059"/>
                  <a:pt x="13346" y="233917"/>
                </a:cubicBezTo>
                <a:cubicBezTo>
                  <a:pt x="20498" y="195775"/>
                  <a:pt x="109229" y="152337"/>
                  <a:pt x="119671" y="148856"/>
                </a:cubicBezTo>
                <a:lnTo>
                  <a:pt x="215364" y="116959"/>
                </a:lnTo>
                <a:cubicBezTo>
                  <a:pt x="225997" y="113415"/>
                  <a:pt x="236071" y="106948"/>
                  <a:pt x="247262" y="106326"/>
                </a:cubicBezTo>
                <a:lnTo>
                  <a:pt x="438648" y="95694"/>
                </a:lnTo>
                <a:cubicBezTo>
                  <a:pt x="470546" y="99238"/>
                  <a:pt x="503205" y="98542"/>
                  <a:pt x="534341" y="106326"/>
                </a:cubicBezTo>
                <a:cubicBezTo>
                  <a:pt x="546738" y="109425"/>
                  <a:pt x="554809" y="121876"/>
                  <a:pt x="566239" y="127591"/>
                </a:cubicBezTo>
                <a:cubicBezTo>
                  <a:pt x="576264" y="132603"/>
                  <a:pt x="588340" y="132781"/>
                  <a:pt x="598137" y="138224"/>
                </a:cubicBezTo>
                <a:cubicBezTo>
                  <a:pt x="610703" y="141437"/>
                  <a:pt x="624870" y="125781"/>
                  <a:pt x="636744" y="122417"/>
                </a:cubicBezTo>
                <a:cubicBezTo>
                  <a:pt x="648618" y="119053"/>
                  <a:pt x="654712" y="119670"/>
                  <a:pt x="669381" y="118040"/>
                </a:cubicBezTo>
                <a:cubicBezTo>
                  <a:pt x="684050" y="116410"/>
                  <a:pt x="660331" y="122701"/>
                  <a:pt x="724761" y="112637"/>
                </a:cubicBezTo>
                <a:lnTo>
                  <a:pt x="1055962" y="57655"/>
                </a:lnTo>
                <a:cubicBezTo>
                  <a:pt x="1077880" y="52958"/>
                  <a:pt x="1151466" y="58963"/>
                  <a:pt x="1163766" y="70619"/>
                </a:cubicBezTo>
                <a:cubicBezTo>
                  <a:pt x="1176066" y="82275"/>
                  <a:pt x="1108499" y="134679"/>
                  <a:pt x="1129764" y="127591"/>
                </a:cubicBezTo>
                <a:cubicBezTo>
                  <a:pt x="1140397" y="124047"/>
                  <a:pt x="1136120" y="65889"/>
                  <a:pt x="1146993" y="63171"/>
                </a:cubicBezTo>
                <a:cubicBezTo>
                  <a:pt x="1161170" y="59627"/>
                  <a:pt x="1190141" y="110340"/>
                  <a:pt x="1204192" y="106326"/>
                </a:cubicBezTo>
                <a:cubicBezTo>
                  <a:pt x="1214969" y="103247"/>
                  <a:pt x="1225100" y="97892"/>
                  <a:pt x="1236090" y="95694"/>
                </a:cubicBezTo>
                <a:cubicBezTo>
                  <a:pt x="1364960" y="69920"/>
                  <a:pt x="1573218" y="37496"/>
                  <a:pt x="1647576" y="35309"/>
                </a:cubicBezTo>
                <a:cubicBezTo>
                  <a:pt x="1718460" y="28221"/>
                  <a:pt x="1816077" y="72371"/>
                  <a:pt x="1884676" y="53163"/>
                </a:cubicBezTo>
                <a:cubicBezTo>
                  <a:pt x="1908809" y="46406"/>
                  <a:pt x="1937839" y="0"/>
                  <a:pt x="1937839" y="0"/>
                </a:cubicBezTo>
              </a:path>
            </a:pathLst>
          </a:custGeom>
          <a:solidFill>
            <a:srgbClr val="FF00FF">
              <a:alpha val="25098"/>
            </a:srgbClr>
          </a:solidFill>
          <a:ln w="38100" algn="ctr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 advTm="50568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 descr="hawkeye-infinia_bl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4713" y="1914525"/>
            <a:ext cx="2932112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 rot="-5444795">
            <a:off x="6803231" y="4007645"/>
            <a:ext cx="1114425" cy="455612"/>
            <a:chOff x="4224" y="2208"/>
            <a:chExt cx="1056" cy="384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4224" y="2256"/>
              <a:ext cx="1056" cy="24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4272" y="2208"/>
              <a:ext cx="1008" cy="384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9" name="Picture 7" descr="head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4050" y="4086225"/>
            <a:ext cx="685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6538913" y="3759200"/>
            <a:ext cx="1962150" cy="962025"/>
            <a:chOff x="3417" y="3162"/>
            <a:chExt cx="1236" cy="606"/>
          </a:xfrm>
        </p:grpSpPr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 rot="5300466">
              <a:off x="3732" y="2847"/>
              <a:ext cx="606" cy="1236"/>
            </a:xfrm>
            <a:prstGeom prst="triangle">
              <a:avLst>
                <a:gd name="adj" fmla="val 50000"/>
              </a:avLst>
            </a:prstGeom>
            <a:solidFill>
              <a:srgbClr val="FFFF66">
                <a:alpha val="50195"/>
              </a:srgbClr>
            </a:solidFill>
            <a:ln w="9525">
              <a:solidFill>
                <a:srgbClr val="FFD93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 rot="5300466">
              <a:off x="3715" y="2996"/>
              <a:ext cx="544" cy="965"/>
              <a:chOff x="1816" y="1937"/>
              <a:chExt cx="544" cy="1008"/>
            </a:xfrm>
          </p:grpSpPr>
          <p:sp>
            <p:nvSpPr>
              <p:cNvPr id="13" name="Line 11"/>
              <p:cNvSpPr>
                <a:spLocks noChangeShapeType="1"/>
              </p:cNvSpPr>
              <p:nvPr/>
            </p:nvSpPr>
            <p:spPr bwMode="auto">
              <a:xfrm>
                <a:off x="2156" y="1945"/>
                <a:ext cx="204" cy="929"/>
              </a:xfrm>
              <a:prstGeom prst="line">
                <a:avLst/>
              </a:prstGeom>
              <a:noFill/>
              <a:ln w="28575">
                <a:solidFill>
                  <a:srgbClr val="FFD939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Line 12"/>
              <p:cNvSpPr>
                <a:spLocks noChangeShapeType="1"/>
              </p:cNvSpPr>
              <p:nvPr/>
            </p:nvSpPr>
            <p:spPr bwMode="auto">
              <a:xfrm>
                <a:off x="2080" y="1941"/>
                <a:ext cx="0" cy="1004"/>
              </a:xfrm>
              <a:prstGeom prst="line">
                <a:avLst/>
              </a:prstGeom>
              <a:noFill/>
              <a:ln w="28575">
                <a:solidFill>
                  <a:srgbClr val="FFD939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Line 13"/>
              <p:cNvSpPr>
                <a:spLocks noChangeShapeType="1"/>
              </p:cNvSpPr>
              <p:nvPr/>
            </p:nvSpPr>
            <p:spPr bwMode="auto">
              <a:xfrm flipH="1">
                <a:off x="1816" y="1937"/>
                <a:ext cx="204" cy="932"/>
              </a:xfrm>
              <a:prstGeom prst="line">
                <a:avLst/>
              </a:prstGeom>
              <a:noFill/>
              <a:ln w="28575">
                <a:solidFill>
                  <a:srgbClr val="FFD939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4"/>
              <p:cNvSpPr>
                <a:spLocks noChangeShapeType="1"/>
              </p:cNvSpPr>
              <p:nvPr/>
            </p:nvSpPr>
            <p:spPr bwMode="auto">
              <a:xfrm>
                <a:off x="2123" y="1941"/>
                <a:ext cx="102" cy="971"/>
              </a:xfrm>
              <a:prstGeom prst="line">
                <a:avLst/>
              </a:prstGeom>
              <a:noFill/>
              <a:ln w="28575">
                <a:solidFill>
                  <a:srgbClr val="FFD939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15"/>
              <p:cNvSpPr>
                <a:spLocks noChangeShapeType="1"/>
              </p:cNvSpPr>
              <p:nvPr/>
            </p:nvSpPr>
            <p:spPr bwMode="auto">
              <a:xfrm flipH="1">
                <a:off x="1933" y="1941"/>
                <a:ext cx="118" cy="971"/>
              </a:xfrm>
              <a:prstGeom prst="line">
                <a:avLst/>
              </a:prstGeom>
              <a:noFill/>
              <a:ln w="28575">
                <a:solidFill>
                  <a:srgbClr val="FFD939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8" name="Line 16"/>
          <p:cNvSpPr>
            <a:spLocks noChangeShapeType="1"/>
          </p:cNvSpPr>
          <p:nvPr/>
        </p:nvSpPr>
        <p:spPr bwMode="auto">
          <a:xfrm rot="15577397" flipV="1">
            <a:off x="5586413" y="2478087"/>
            <a:ext cx="1187450" cy="1343025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rot="12376544" flipV="1">
            <a:off x="5553075" y="4241800"/>
            <a:ext cx="622300" cy="8636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rot="16344613" flipV="1">
            <a:off x="2439988" y="3651250"/>
            <a:ext cx="863600" cy="1365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rot="10750282" flipV="1">
            <a:off x="2197100" y="2751138"/>
            <a:ext cx="1366838" cy="8667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468313" y="3070225"/>
          <a:ext cx="1312862" cy="135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7" name="PhotoHouse" r:id="rId5" imgW="2146136" imgH="2306962" progId="">
                  <p:embed/>
                </p:oleObj>
              </mc:Choice>
              <mc:Fallback>
                <p:oleObj name="PhotoHouse" r:id="rId5" imgW="2146136" imgH="23069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070225"/>
                        <a:ext cx="1312862" cy="1354138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935413" y="4581525"/>
          <a:ext cx="1284287" cy="135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8" name="PhotoHouse" r:id="rId7" imgW="2193616" imgH="2250594" progId="">
                  <p:embed/>
                </p:oleObj>
              </mc:Choice>
              <mc:Fallback>
                <p:oleObj name="PhotoHouse" r:id="rId7" imgW="2193616" imgH="225059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5413" y="4581525"/>
                        <a:ext cx="1284287" cy="1354138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3825875" y="2005013"/>
          <a:ext cx="126523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09" name="PhotoHouse" r:id="rId9" imgW="1785281" imgH="1699367" progId="">
                  <p:embed/>
                </p:oleObj>
              </mc:Choice>
              <mc:Fallback>
                <p:oleObj name="PhotoHouse" r:id="rId9" imgW="1785281" imgH="16993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lum bright="-18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75" y="2005013"/>
                        <a:ext cx="1265238" cy="135255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58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55"/>
    </mc:Choice>
    <mc:Fallback xmlns="">
      <p:transition spd="slow" advTm="24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92275" y="1844675"/>
            <a:ext cx="6699250" cy="3446463"/>
            <a:chOff x="1066" y="1162"/>
            <a:chExt cx="4220" cy="2171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345" y="1253"/>
              <a:ext cx="1152" cy="1461"/>
              <a:chOff x="1344" y="1239"/>
              <a:chExt cx="1152" cy="1461"/>
            </a:xfrm>
          </p:grpSpPr>
          <p:pic>
            <p:nvPicPr>
              <p:cNvPr id="24591" name="Picture 4" descr="Medium_Sideview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1463"/>
              <a:stretch>
                <a:fillRect/>
              </a:stretch>
            </p:blipFill>
            <p:spPr bwMode="auto">
              <a:xfrm>
                <a:off x="1344" y="1239"/>
                <a:ext cx="1152" cy="14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92" name="Line 5"/>
              <p:cNvSpPr>
                <a:spLocks noChangeShapeType="1"/>
              </p:cNvSpPr>
              <p:nvPr/>
            </p:nvSpPr>
            <p:spPr bwMode="auto">
              <a:xfrm>
                <a:off x="1356" y="1872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lIns="0" tIns="0" rIns="0" bIns="0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593" name="Text Box 6"/>
              <p:cNvSpPr txBox="1">
                <a:spLocks noChangeArrowheads="1"/>
              </p:cNvSpPr>
              <p:nvPr/>
            </p:nvSpPr>
            <p:spPr bwMode="auto">
              <a:xfrm>
                <a:off x="1380" y="1758"/>
                <a:ext cx="297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b="1" dirty="0">
                    <a:solidFill>
                      <a:schemeClr val="tx1"/>
                    </a:solidFill>
                  </a:rPr>
                  <a:t>SPECT</a:t>
                </a:r>
              </a:p>
            </p:txBody>
          </p:sp>
        </p:grpSp>
        <p:pic>
          <p:nvPicPr>
            <p:cNvPr id="24589" name="Picture 7" descr="SPECTCT_FUSION_MIBG_METS_REINOUT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6" y="1162"/>
              <a:ext cx="1680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0" name="Rectangle 8"/>
            <p:cNvSpPr>
              <a:spLocks noChangeArrowheads="1"/>
            </p:cNvSpPr>
            <p:nvPr/>
          </p:nvSpPr>
          <p:spPr bwMode="auto">
            <a:xfrm>
              <a:off x="1066" y="2987"/>
              <a:ext cx="2880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None/>
              </a:pPr>
              <a:r>
                <a:rPr lang="sr-Latn-RS" dirty="0" smtClean="0">
                  <a:solidFill>
                    <a:schemeClr val="tx1"/>
                  </a:solidFill>
                </a:rPr>
                <a:t>Spoj</a:t>
              </a:r>
              <a:endParaRPr lang="en-US" dirty="0" smtClean="0">
                <a:solidFill>
                  <a:schemeClr val="tx1"/>
                </a:solidFill>
              </a:endParaRPr>
            </a:p>
            <a:p>
              <a:pPr algn="ctr">
                <a:buNone/>
              </a:pPr>
              <a:r>
                <a:rPr lang="en-US" b="1" dirty="0" err="1" smtClean="0">
                  <a:solidFill>
                    <a:schemeClr val="tx1"/>
                  </a:solidFill>
                </a:rPr>
                <a:t>Sensitiv</a:t>
              </a:r>
              <a:r>
                <a:rPr lang="sr-Latn-RS" b="1" dirty="0" smtClean="0">
                  <a:solidFill>
                    <a:schemeClr val="tx1"/>
                  </a:solidFill>
                </a:rPr>
                <a:t>nosti i</a:t>
              </a:r>
              <a:r>
                <a:rPr lang="en-US" b="1" dirty="0" smtClean="0">
                  <a:solidFill>
                    <a:schemeClr val="tx1"/>
                  </a:solidFill>
                </a:rPr>
                <a:t> </a:t>
              </a:r>
              <a:r>
                <a:rPr lang="en-US" b="1" dirty="0" err="1" smtClean="0">
                  <a:solidFill>
                    <a:schemeClr val="tx1"/>
                  </a:solidFill>
                </a:rPr>
                <a:t>Specifi</a:t>
              </a:r>
              <a:r>
                <a:rPr lang="sr-Latn-RS" b="1" dirty="0" smtClean="0">
                  <a:solidFill>
                    <a:schemeClr val="tx1"/>
                  </a:solidFill>
                </a:rPr>
                <a:t>čnosti</a:t>
              </a:r>
              <a:r>
                <a:rPr lang="en-US" dirty="0" smtClean="0">
                  <a:solidFill>
                    <a:schemeClr val="tx1"/>
                  </a:solidFill>
                </a:rPr>
                <a:t> SPECT</a:t>
              </a:r>
              <a:r>
                <a:rPr lang="sr-Latn-RS" dirty="0" smtClean="0">
                  <a:solidFill>
                    <a:schemeClr val="tx1"/>
                  </a:solidFill>
                </a:rPr>
                <a:t>/PET-a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95288" y="1844675"/>
            <a:ext cx="7996237" cy="4430713"/>
            <a:chOff x="249" y="1162"/>
            <a:chExt cx="5037" cy="2791"/>
          </a:xfrm>
        </p:grpSpPr>
        <p:pic>
          <p:nvPicPr>
            <p:cNvPr id="24582" name="Picture 10" descr="SPECTCT_FUSION_MIBG_METS_REINOUT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06" y="1162"/>
              <a:ext cx="1680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3" name="Picture 11" descr="Medium_Sideview"/>
            <p:cNvPicPr>
              <a:picLocks noChangeAspect="1" noChangeArrowheads="1"/>
            </p:cNvPicPr>
            <p:nvPr/>
          </p:nvPicPr>
          <p:blipFill>
            <a:blip r:embed="rId4" cstate="print"/>
            <a:srcRect r="58537"/>
            <a:stretch>
              <a:fillRect/>
            </a:stretch>
          </p:blipFill>
          <p:spPr bwMode="auto">
            <a:xfrm>
              <a:off x="249" y="1253"/>
              <a:ext cx="1088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975" y="1752"/>
              <a:ext cx="379" cy="136"/>
              <a:chOff x="1066" y="1597"/>
              <a:chExt cx="288" cy="291"/>
            </a:xfrm>
          </p:grpSpPr>
          <p:sp>
            <p:nvSpPr>
              <p:cNvPr id="24586" name="Line 13"/>
              <p:cNvSpPr>
                <a:spLocks noChangeShapeType="1"/>
              </p:cNvSpPr>
              <p:nvPr/>
            </p:nvSpPr>
            <p:spPr bwMode="auto">
              <a:xfrm>
                <a:off x="1066" y="1888"/>
                <a:ext cx="28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lIns="0" tIns="0" rIns="0" bIns="0"/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587" name="Text Box 14"/>
              <p:cNvSpPr txBox="1">
                <a:spLocks noChangeArrowheads="1"/>
              </p:cNvSpPr>
              <p:nvPr/>
            </p:nvSpPr>
            <p:spPr bwMode="auto">
              <a:xfrm>
                <a:off x="1155" y="1597"/>
                <a:ext cx="107" cy="2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sz="1000" b="1">
                    <a:solidFill>
                      <a:schemeClr val="tx1"/>
                    </a:solidFill>
                  </a:rPr>
                  <a:t>CT</a:t>
                </a:r>
              </a:p>
            </p:txBody>
          </p:sp>
        </p:grpSp>
        <p:sp>
          <p:nvSpPr>
            <p:cNvPr id="24585" name="Rectangle 15"/>
            <p:cNvSpPr>
              <a:spLocks noChangeArrowheads="1"/>
            </p:cNvSpPr>
            <p:nvPr/>
          </p:nvSpPr>
          <p:spPr bwMode="auto">
            <a:xfrm>
              <a:off x="1111" y="3612"/>
              <a:ext cx="2880" cy="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None/>
              </a:pPr>
              <a:r>
                <a:rPr lang="sr-Latn-RS" dirty="0" smtClean="0">
                  <a:solidFill>
                    <a:schemeClr val="tx1"/>
                  </a:solidFill>
                </a:rPr>
                <a:t>sa</a:t>
              </a:r>
              <a:endParaRPr lang="en-US" dirty="0">
                <a:solidFill>
                  <a:schemeClr val="tx1"/>
                </a:solidFill>
              </a:endParaRPr>
            </a:p>
            <a:p>
              <a:pPr algn="ctr">
                <a:buNone/>
              </a:pPr>
              <a:r>
                <a:rPr lang="en-US" b="1" dirty="0" err="1" smtClean="0">
                  <a:solidFill>
                    <a:schemeClr val="tx1"/>
                  </a:solidFill>
                </a:rPr>
                <a:t>Anatom</a:t>
              </a:r>
              <a:r>
                <a:rPr lang="sr-Latn-RS" b="1" dirty="0" smtClean="0">
                  <a:solidFill>
                    <a:schemeClr val="tx1"/>
                  </a:solidFill>
                </a:rPr>
                <a:t>skim</a:t>
              </a:r>
              <a:r>
                <a:rPr lang="en-US" b="1" dirty="0" smtClean="0">
                  <a:solidFill>
                    <a:schemeClr val="tx1"/>
                  </a:solidFill>
                </a:rPr>
                <a:t> </a:t>
              </a:r>
              <a:r>
                <a:rPr lang="sr-Latn-RS" b="1" dirty="0" smtClean="0">
                  <a:solidFill>
                    <a:schemeClr val="tx1"/>
                  </a:solidFill>
                </a:rPr>
                <a:t>d</a:t>
              </a:r>
              <a:r>
                <a:rPr lang="en-US" b="1" dirty="0" err="1" smtClean="0">
                  <a:solidFill>
                    <a:schemeClr val="tx1"/>
                  </a:solidFill>
                </a:rPr>
                <a:t>etal</a:t>
              </a:r>
              <a:r>
                <a:rPr lang="sr-Latn-RS" b="1" dirty="0" smtClean="0">
                  <a:solidFill>
                    <a:schemeClr val="tx1"/>
                  </a:solidFill>
                </a:rPr>
                <a:t>jima</a:t>
              </a:r>
              <a:r>
                <a:rPr lang="en-US" dirty="0" smtClean="0">
                  <a:solidFill>
                    <a:schemeClr val="tx1"/>
                  </a:solidFill>
                </a:rPr>
                <a:t> </a:t>
              </a:r>
              <a:r>
                <a:rPr lang="sr-Latn-RS" dirty="0" smtClean="0">
                  <a:solidFill>
                    <a:schemeClr val="tx1"/>
                  </a:solidFill>
                </a:rPr>
                <a:t>CT-a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68976" name="Picture 16" descr="SPECTCT_FUSION_MIBG_METS_REINOUT_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525" y="1844675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1632052"/>
      </p:ext>
    </p:extLst>
  </p:cSld>
  <p:clrMapOvr>
    <a:masterClrMapping/>
  </p:clrMapOvr>
  <p:transition advTm="2656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Page08_WholeBod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16113"/>
            <a:ext cx="9144000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040063" y="0"/>
            <a:ext cx="6103937" cy="6858000"/>
            <a:chOff x="1915" y="0"/>
            <a:chExt cx="3845" cy="4320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20489" name="Rectangle 4"/>
            <p:cNvSpPr>
              <a:spLocks noChangeArrowheads="1"/>
            </p:cNvSpPr>
            <p:nvPr/>
          </p:nvSpPr>
          <p:spPr bwMode="auto">
            <a:xfrm>
              <a:off x="1920" y="0"/>
              <a:ext cx="384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20490" name="Line 5"/>
            <p:cNvSpPr>
              <a:spLocks noChangeShapeType="1"/>
            </p:cNvSpPr>
            <p:nvPr/>
          </p:nvSpPr>
          <p:spPr bwMode="auto">
            <a:xfrm>
              <a:off x="1915" y="0"/>
              <a:ext cx="0" cy="4320"/>
            </a:xfrm>
            <a:prstGeom prst="line">
              <a:avLst/>
            </a:prstGeom>
            <a:grpFill/>
            <a:ln w="635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1" name="Rectangle 6"/>
            <p:cNvSpPr>
              <a:spLocks noChangeArrowheads="1"/>
            </p:cNvSpPr>
            <p:nvPr/>
          </p:nvSpPr>
          <p:spPr bwMode="auto">
            <a:xfrm>
              <a:off x="2109" y="935"/>
              <a:ext cx="3651" cy="14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buClr>
                  <a:schemeClr val="bg1"/>
                </a:buClr>
                <a:buFont typeface="Wingdings" pitchFamily="2" charset="2"/>
                <a:buNone/>
              </a:pPr>
              <a:r>
                <a:rPr lang="sr-Latn-RS" sz="2000" b="1" dirty="0" smtClean="0">
                  <a:solidFill>
                    <a:schemeClr val="tx1"/>
                  </a:solidFill>
                </a:rPr>
                <a:t>Značaj</a:t>
              </a:r>
              <a:r>
                <a:rPr lang="en-US" sz="2000" b="1" dirty="0" smtClean="0">
                  <a:solidFill>
                    <a:schemeClr val="tx1"/>
                  </a:solidFill>
                </a:rPr>
                <a:t>:</a:t>
              </a:r>
              <a:endParaRPr lang="en-US" sz="2000" b="1" dirty="0">
                <a:solidFill>
                  <a:schemeClr val="tx1"/>
                </a:solidFill>
              </a:endParaRPr>
            </a:p>
            <a:p>
              <a:pPr>
                <a:buClr>
                  <a:schemeClr val="bg1"/>
                </a:buClr>
                <a:buFont typeface="Wingdings" pitchFamily="2" charset="2"/>
                <a:buChar char="§"/>
              </a:pPr>
              <a:endParaRPr lang="en-US" sz="2000" dirty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Precizna anatomska lokalizacija funkcionalnih promena (planarna/SPECT/PET)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Povećanje senzitivnosti</a:t>
              </a:r>
              <a:endParaRPr lang="en-U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Povećanje specifičnosti</a:t>
              </a:r>
              <a:endParaRPr lang="en-U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Poboljšanje korekcije atenuacije</a:t>
              </a: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                               </a:t>
              </a:r>
              <a:r>
                <a:rPr lang="sr-Latn-RS" sz="2800" b="1" dirty="0" smtClean="0">
                  <a:solidFill>
                    <a:schemeClr val="tx1"/>
                  </a:solidFill>
                </a:rPr>
                <a:t>↓</a:t>
              </a: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Rana detekcija i praćenje promena</a:t>
              </a: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Planiranje terapije</a:t>
              </a: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r>
                <a:rPr lang="sr-Latn-RS" sz="2000" dirty="0" smtClean="0">
                  <a:solidFill>
                    <a:schemeClr val="tx1"/>
                  </a:solidFill>
                </a:rPr>
                <a:t>Praćenje terapije</a:t>
              </a: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endParaRPr lang="sr-Latn-R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endParaRPr lang="sr-Latn-R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endParaRPr lang="sr-Latn-R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endParaRPr lang="sr-Latn-R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buClr>
                  <a:schemeClr val="bg1"/>
                </a:buClr>
                <a:buFont typeface="Wingdings" pitchFamily="2" charset="2"/>
                <a:buChar char="§"/>
              </a:pPr>
              <a:endParaRPr lang="en-US" sz="2000" dirty="0" smtClean="0">
                <a:solidFill>
                  <a:schemeClr val="tx1"/>
                </a:solidFill>
              </a:endParaRPr>
            </a:p>
            <a:p>
              <a:pPr marL="360363" lvl="1" indent="-358775">
                <a:lnSpc>
                  <a:spcPct val="80000"/>
                </a:lnSpc>
                <a:buClr>
                  <a:schemeClr val="bg1"/>
                </a:buClr>
                <a:buFont typeface="Wingdings" pitchFamily="2" charset="2"/>
                <a:buChar char="§"/>
              </a:pPr>
              <a:endParaRPr lang="en-US" sz="2000" dirty="0">
                <a:solidFill>
                  <a:schemeClr val="tx1"/>
                </a:solidFill>
              </a:endParaRPr>
            </a:p>
            <a:p>
              <a:pPr marL="360363" lvl="1" indent="-358775">
                <a:lnSpc>
                  <a:spcPct val="80000"/>
                </a:lnSpc>
                <a:buClr>
                  <a:schemeClr val="bg1"/>
                </a:buClr>
                <a:buFont typeface="Wingdings" pitchFamily="2" charset="2"/>
                <a:buChar char="§"/>
              </a:pP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502384"/>
      </p:ext>
    </p:extLst>
  </p:cSld>
  <p:clrMapOvr>
    <a:masterClrMapping/>
  </p:clrMapOvr>
  <p:transition advTm="296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L 0.7118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00" name="Picture 4" descr="https://media.licdn.com/mpr/mpr/AAEAAQAAAAAAAAeOAAAAJDE4ZGZkZTFjLTQ1YWItNDk0Mi04MDVjLWY0NmUzZDk5OTI1NQ.jpg"/>
          <p:cNvPicPr>
            <a:picLocks noChangeAspect="1" noChangeArrowheads="1"/>
          </p:cNvPicPr>
          <p:nvPr/>
        </p:nvPicPr>
        <p:blipFill>
          <a:blip r:embed="rId2" cstate="print"/>
          <a:srcRect t="3342"/>
          <a:stretch>
            <a:fillRect/>
          </a:stretch>
        </p:blipFill>
        <p:spPr bwMode="auto">
          <a:xfrm>
            <a:off x="533400" y="1600200"/>
            <a:ext cx="8099510" cy="4800600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3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3"/>
    </mc:Choice>
    <mc:Fallback xmlns="">
      <p:transition spd="slow" advTm="14613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214018" name="Picture 2" descr="https://www.intechopen.com/source/html/41157/media/image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43000"/>
            <a:ext cx="9214095" cy="5181600"/>
          </a:xfrm>
          <a:prstGeom prst="rect">
            <a:avLst/>
          </a:prstGeom>
          <a:noFill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57800" y="321438"/>
            <a:ext cx="7086600" cy="6858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Hybrid imaging: SPECT</a:t>
            </a:r>
            <a:r>
              <a:rPr lang="en-US" sz="3600" b="1" kern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-PET</a:t>
            </a:r>
            <a:r>
              <a:rPr kumimoji="1" lang="sr-Latn-RS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/CT</a:t>
            </a:r>
            <a:endParaRPr kumimoji="1" lang="en-US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0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/>
          </p:nvPr>
        </p:nvSpPr>
        <p:spPr>
          <a:xfrm>
            <a:off x="457200" y="3029803"/>
            <a:ext cx="8229600" cy="3096360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4800" b="1" dirty="0" smtClean="0"/>
              <a:t>ХВАЛА НА ПАЖЊИ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6724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296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Радио</a:t>
            </a:r>
            <a:r>
              <a:rPr lang="sr-Cyrl-RS" sz="4400" b="1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обележивачи</a:t>
            </a:r>
            <a:endParaRPr lang="en-US" sz="4400" b="1" dirty="0" smtClean="0">
              <a:solidFill>
                <a:schemeClr val="tx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5196840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ru-RU" sz="2800" dirty="0">
                <a:cs typeface="Times New Roman" pitchFamily="18" charset="0"/>
              </a:rPr>
              <a:t>Специфичним физиолошким процесима бивају преузети, а затим везани, метаболисани или излучени од стране циљних органа – функционални и морфолошки </a:t>
            </a:r>
            <a:r>
              <a:rPr lang="sr-Latn-RS" sz="2800" dirty="0">
                <a:cs typeface="Times New Roman" pitchFamily="18" charset="0"/>
              </a:rPr>
              <a:t>„</a:t>
            </a:r>
            <a:r>
              <a:rPr lang="en-GB" sz="2800" i="1" dirty="0">
                <a:cs typeface="Times New Roman" pitchFamily="18" charset="0"/>
              </a:rPr>
              <a:t>imaging</a:t>
            </a:r>
            <a:r>
              <a:rPr lang="sr-Latn-RS" sz="2800" i="1" dirty="0">
                <a:cs typeface="Times New Roman" pitchFamily="18" charset="0"/>
              </a:rPr>
              <a:t>“</a:t>
            </a:r>
            <a:r>
              <a:rPr lang="ru-RU" sz="2800" dirty="0" smtClean="0">
                <a:cs typeface="Times New Roman" pitchFamily="18" charset="0"/>
              </a:rPr>
              <a:t>.</a:t>
            </a:r>
          </a:p>
          <a:p>
            <a:pPr algn="just" eaLnBrk="1" hangingPunct="1"/>
            <a:r>
              <a:rPr lang="sr-Cyrl-RS" sz="2800" dirty="0" err="1">
                <a:cs typeface="Calibri" panose="020F0502020204030204" pitchFamily="34" charset="0"/>
              </a:rPr>
              <a:t>Региструјући</a:t>
            </a:r>
            <a:r>
              <a:rPr lang="sr-Cyrl-RS" sz="2800" dirty="0">
                <a:cs typeface="Calibri" panose="020F0502020204030204" pitchFamily="34" charset="0"/>
              </a:rPr>
              <a:t> то зрачење одговарајући специфични </a:t>
            </a:r>
            <a:r>
              <a:rPr lang="sr-Cyrl-RS" sz="2800" dirty="0" err="1">
                <a:cs typeface="Calibri" panose="020F0502020204030204" pitchFamily="34" charset="0"/>
              </a:rPr>
              <a:t>визуализациони</a:t>
            </a:r>
            <a:r>
              <a:rPr lang="sr-Cyrl-RS" sz="2800" dirty="0">
                <a:cs typeface="Calibri" panose="020F0502020204030204" pitchFamily="34" charset="0"/>
              </a:rPr>
              <a:t> системи дају слику просторне дистрибуције </a:t>
            </a:r>
            <a:r>
              <a:rPr lang="sr-Cyrl-RS" sz="2800" dirty="0" err="1" smtClean="0">
                <a:cs typeface="Calibri" panose="020F0502020204030204" pitchFamily="34" charset="0"/>
              </a:rPr>
              <a:t>радиофармацеутика</a:t>
            </a:r>
            <a:r>
              <a:rPr lang="sr-Cyrl-RS" sz="2800" dirty="0" smtClean="0">
                <a:cs typeface="Calibri" panose="020F0502020204030204" pitchFamily="34" charset="0"/>
              </a:rPr>
              <a:t>.</a:t>
            </a:r>
            <a:r>
              <a:rPr lang="ru-RU" sz="2800" dirty="0" smtClean="0">
                <a:cs typeface="Times New Roman" pitchFamily="18" charset="0"/>
              </a:rPr>
              <a:t>
За дијагностичку примену користе се углавном гама емитери и позитронски радионуклиди, а </a:t>
            </a:r>
            <a:r>
              <a:rPr lang="ru-RU" sz="2800" dirty="0">
                <a:cs typeface="Times New Roman" pitchFamily="18" charset="0"/>
              </a:rPr>
              <a:t>з</a:t>
            </a:r>
            <a:r>
              <a:rPr lang="ru-RU" sz="2800" dirty="0" smtClean="0">
                <a:cs typeface="Times New Roman" pitchFamily="18" charset="0"/>
              </a:rPr>
              <a:t>а терапијску примену користе се углавном бета-минус </a:t>
            </a:r>
            <a:r>
              <a:rPr lang="sr-Cyrl-RS" sz="2800" dirty="0" smtClean="0">
                <a:cs typeface="Times New Roman" pitchFamily="18" charset="0"/>
              </a:rPr>
              <a:t>и алфа </a:t>
            </a:r>
            <a:r>
              <a:rPr lang="ru-RU" sz="2800" dirty="0" smtClean="0">
                <a:cs typeface="Times New Roman" pitchFamily="18" charset="0"/>
              </a:rPr>
              <a:t>емитери.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-33009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 sz="2800"/>
          </a:p>
        </p:txBody>
      </p:sp>
    </p:spTree>
    <p:extLst>
      <p:ext uri="{BB962C8B-B14F-4D97-AF65-F5344CB8AC3E}">
        <p14:creationId xmlns:p14="http://schemas.microsoft.com/office/powerpoint/2010/main" val="412714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236"/>
    </mc:Choice>
    <mc:Fallback xmlns="">
      <p:transition spd="slow" advTm="6323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63538" y="1296988"/>
            <a:ext cx="8424862" cy="4895850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Зрачење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или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i="1" smtClean="0">
                <a:latin typeface="Tahoma" panose="020B0604030504040204" pitchFamily="34" charset="0"/>
                <a:cs typeface="Tahoma" panose="020B0604030504040204" pitchFamily="34" charset="0"/>
              </a:rPr>
              <a:t>радијација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природна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појава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преноса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енергије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кроз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простор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		-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електромагнетним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зрачењем</a:t>
            </a: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		-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честицама</a:t>
            </a: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Јонизујуће</a:t>
            </a:r>
            <a:r>
              <a:rPr lang="hr-HR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зрачење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зрачење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које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јонизује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атоме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материје</a:t>
            </a: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Основне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врсте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јонизујућег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зрачења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		-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електромагнетно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или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фотонско</a:t>
            </a:r>
            <a:r>
              <a:rPr lang="hr-HR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зрачење</a:t>
            </a:r>
            <a:endParaRPr lang="hr-HR" altLang="en-US" sz="2400" b="1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		-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честично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или</a:t>
            </a:r>
            <a:r>
              <a:rPr lang="hr-HR" altLang="en-US" sz="240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корпускуларно</a:t>
            </a:r>
            <a:r>
              <a:rPr lang="hr-HR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400" b="1" smtClean="0">
                <a:latin typeface="Tahoma" panose="020B0604030504040204" pitchFamily="34" charset="0"/>
                <a:cs typeface="Tahoma" panose="020B0604030504040204" pitchFamily="34" charset="0"/>
              </a:rPr>
              <a:t>зрачење</a:t>
            </a:r>
            <a:endParaRPr lang="hr-HR" altLang="en-US" sz="240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2262188" y="284163"/>
            <a:ext cx="47672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3600" b="1"/>
              <a:t>Јонизујуће зрачење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36"/>
    </mc:Choice>
    <mc:Fallback xmlns="">
      <p:transition spd="slow" advTm="3103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42875" y="1024224"/>
            <a:ext cx="8567738" cy="551656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RS" sz="2400" dirty="0" smtClean="0">
                <a:latin typeface="Arial Rounded MT Bold" pitchFamily="34" charset="0"/>
              </a:rPr>
              <a:t>сноп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фотона</a:t>
            </a:r>
            <a:r>
              <a:rPr lang="hr-HR" sz="2400" dirty="0" smtClean="0">
                <a:latin typeface="Arial Rounded MT Bold" pitchFamily="34" charset="0"/>
              </a:rPr>
              <a:t>, </a:t>
            </a:r>
            <a:r>
              <a:rPr lang="sr-Cyrl-RS" sz="2400" dirty="0" smtClean="0">
                <a:latin typeface="Arial Rounded MT Bold" pitchFamily="34" charset="0"/>
              </a:rPr>
              <a:t>основних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кванта</a:t>
            </a:r>
            <a:r>
              <a:rPr lang="hr-HR" sz="2400" dirty="0" smtClean="0">
                <a:latin typeface="Arial Rounded MT Bold" pitchFamily="34" charset="0"/>
              </a:rPr>
              <a:t> (“</a:t>
            </a:r>
            <a:r>
              <a:rPr lang="sr-Cyrl-RS" sz="2400" dirty="0" smtClean="0">
                <a:latin typeface="Arial Rounded MT Bold" pitchFamily="34" charset="0"/>
              </a:rPr>
              <a:t>пакетића</a:t>
            </a:r>
            <a:r>
              <a:rPr lang="hr-HR" sz="2400" dirty="0" smtClean="0">
                <a:latin typeface="Arial Rounded MT Bold" pitchFamily="34" charset="0"/>
              </a:rPr>
              <a:t>”) </a:t>
            </a:r>
            <a:r>
              <a:rPr lang="sr-Cyrl-RS" sz="2400" dirty="0" smtClean="0">
                <a:latin typeface="Arial Rounded MT Bold" pitchFamily="34" charset="0"/>
              </a:rPr>
              <a:t>енергије</a:t>
            </a:r>
            <a:endParaRPr lang="hr-HR" sz="2400" dirty="0" smtClean="0">
              <a:latin typeface="Arial Rounded MT Bold" pitchFamily="34" charset="0"/>
            </a:endParaRPr>
          </a:p>
          <a:p>
            <a:pPr algn="just" eaLnBrk="1" hangingPunct="1">
              <a:defRPr/>
            </a:pPr>
            <a:r>
              <a:rPr lang="sr-Cyrl-RS" sz="2400" dirty="0" smtClean="0">
                <a:latin typeface="Arial Rounded MT Bold" pitchFamily="34" charset="0"/>
              </a:rPr>
              <a:t>описује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се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фреквенцијом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зрачења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или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таласном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дужином</a:t>
            </a:r>
            <a:r>
              <a:rPr lang="hr-HR" sz="2400" i="1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зрачења</a:t>
            </a:r>
            <a:r>
              <a:rPr lang="hr-HR" sz="2400" dirty="0" smtClean="0">
                <a:latin typeface="Arial Rounded MT Bold" pitchFamily="34" charset="0"/>
              </a:rPr>
              <a:t>. </a:t>
            </a:r>
            <a:r>
              <a:rPr lang="sr-Cyrl-RS" sz="2400" dirty="0" smtClean="0">
                <a:latin typeface="Arial Rounded MT Bold" pitchFamily="34" charset="0"/>
              </a:rPr>
              <a:t>Изузетно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се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рендгенско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зрачење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описује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напоном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којим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је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постигнуто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то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зрачење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у</a:t>
            </a:r>
            <a:r>
              <a:rPr lang="hr-HR" sz="2400" dirty="0" smtClean="0">
                <a:latin typeface="Arial Rounded MT Bold" pitchFamily="34" charset="0"/>
              </a:rPr>
              <a:t> </a:t>
            </a:r>
            <a:r>
              <a:rPr lang="sr-Cyrl-RS" sz="2400" i="1" dirty="0" smtClean="0">
                <a:latin typeface="Arial Rounded MT Bold" pitchFamily="34" charset="0"/>
              </a:rPr>
              <a:t>киловолтима</a:t>
            </a:r>
            <a:r>
              <a:rPr lang="hr-HR" sz="2400" dirty="0" smtClean="0">
                <a:latin typeface="Arial Rounded MT Bold" pitchFamily="34" charset="0"/>
              </a:rPr>
              <a:t> (</a:t>
            </a:r>
            <a:r>
              <a:rPr lang="en-US" sz="2400" dirty="0" smtClean="0">
                <a:latin typeface="Arial Rounded MT Bold" pitchFamily="34" charset="0"/>
              </a:rPr>
              <a:t>kV</a:t>
            </a:r>
            <a:r>
              <a:rPr lang="hr-HR" sz="2400" dirty="0" smtClean="0">
                <a:latin typeface="Arial Rounded MT Bold" pitchFamily="34" charset="0"/>
              </a:rPr>
              <a:t>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sr-Cyrl-RS" sz="2400" dirty="0" smtClean="0">
                <a:latin typeface="Arial Rounded MT Bold" pitchFamily="34" charset="0"/>
              </a:rPr>
              <a:t>Врсте</a:t>
            </a:r>
            <a:r>
              <a:rPr lang="sr-Latn-RS" sz="2400" dirty="0" smtClean="0">
                <a:latin typeface="Arial Rounded MT Bold" pitchFamily="34" charset="0"/>
              </a:rPr>
              <a:t> </a:t>
            </a:r>
            <a:r>
              <a:rPr lang="sr-Cyrl-RS" sz="2400" dirty="0" smtClean="0">
                <a:latin typeface="Arial Rounded MT Bold" pitchFamily="34" charset="0"/>
              </a:rPr>
              <a:t>јонизујућег зрачења</a:t>
            </a:r>
            <a:r>
              <a:rPr lang="hr-HR" sz="2400" dirty="0" smtClean="0">
                <a:latin typeface="Arial Rounded MT Bold" pitchFamily="34" charset="0"/>
              </a:rPr>
              <a:t>:</a:t>
            </a:r>
          </a:p>
          <a:p>
            <a:pPr algn="just" eaLnBrk="1" hangingPunct="1"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hr-HR" sz="2400" dirty="0" smtClean="0">
                <a:latin typeface="Arial Rounded MT Bold" pitchFamily="34" charset="0"/>
              </a:rPr>
              <a:t>- </a:t>
            </a:r>
            <a:r>
              <a:rPr lang="sr-Cyrl-RS" sz="2400" b="1" dirty="0" smtClean="0">
                <a:latin typeface="Arial Rounded MT Bold" pitchFamily="34" charset="0"/>
              </a:rPr>
              <a:t>рендгенско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„</a:t>
            </a:r>
            <a:r>
              <a:rPr lang="sr-Latn-RS" sz="2400" b="1" dirty="0" smtClean="0">
                <a:latin typeface="Arial Rounded MT Bold" pitchFamily="34" charset="0"/>
              </a:rPr>
              <a:t>X</a:t>
            </a:r>
            <a:r>
              <a:rPr lang="sr-Cyrl-RS" sz="2400" b="1" dirty="0" smtClean="0">
                <a:latin typeface="Arial Rounded MT Bold" pitchFamily="34" charset="0"/>
              </a:rPr>
              <a:t>“</a:t>
            </a:r>
            <a:r>
              <a:rPr lang="sr-Latn-RS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зрачење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hr-HR" dirty="0" smtClean="0">
                <a:latin typeface="Arial Rounded MT Bold" pitchFamily="34" charset="0"/>
              </a:rPr>
              <a:t>(W.</a:t>
            </a:r>
            <a:r>
              <a:rPr lang="en-US" dirty="0" smtClean="0">
                <a:latin typeface="Arial Rounded MT Bold" pitchFamily="34" charset="0"/>
              </a:rPr>
              <a:t>C</a:t>
            </a:r>
            <a:r>
              <a:rPr lang="hr-HR" dirty="0" smtClean="0">
                <a:latin typeface="Arial Rounded MT Bold" pitchFamily="34" charset="0"/>
              </a:rPr>
              <a:t>.</a:t>
            </a:r>
            <a:r>
              <a:rPr lang="en-US" dirty="0" smtClean="0">
                <a:latin typeface="Arial Rounded MT Bold" pitchFamily="34" charset="0"/>
              </a:rPr>
              <a:t>R</a:t>
            </a:r>
            <a:r>
              <a:rPr lang="hr-HR" dirty="0" smtClean="0">
                <a:latin typeface="Arial Rounded MT Bold" pitchFamily="34" charset="0"/>
              </a:rPr>
              <a:t>ö</a:t>
            </a:r>
            <a:r>
              <a:rPr lang="en-US" dirty="0" err="1" smtClean="0">
                <a:latin typeface="Arial Rounded MT Bold" pitchFamily="34" charset="0"/>
              </a:rPr>
              <a:t>ntgen</a:t>
            </a:r>
            <a:r>
              <a:rPr lang="hr-HR" dirty="0" smtClean="0">
                <a:latin typeface="Arial Rounded MT Bold" pitchFamily="34" charset="0"/>
              </a:rPr>
              <a:t>,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Arial Rounded MT Bold" pitchFamily="34" charset="0"/>
                <a:cs typeface="Times New Roman" pitchFamily="18" charset="0"/>
              </a:rPr>
              <a:t>енгл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. </a:t>
            </a:r>
            <a:r>
              <a:rPr lang="hr-HR" i="1" dirty="0" smtClean="0">
                <a:latin typeface="Arial Rounded MT Bold" pitchFamily="34" charset="0"/>
                <a:cs typeface="Times New Roman" pitchFamily="18" charset="0"/>
              </a:rPr>
              <a:t>X-</a:t>
            </a:r>
            <a:r>
              <a:rPr lang="en-US" i="1" dirty="0" err="1" smtClean="0">
                <a:latin typeface="Arial Rounded MT Bold" pitchFamily="34" charset="0"/>
                <a:cs typeface="Times New Roman" pitchFamily="18" charset="0"/>
              </a:rPr>
              <a:t>ra</a:t>
            </a:r>
            <a:r>
              <a:rPr lang="hr-HR" i="1" dirty="0" smtClean="0">
                <a:latin typeface="Arial Rounded MT Bold" pitchFamily="34" charset="0"/>
                <a:cs typeface="Times New Roman" pitchFamily="18" charset="0"/>
              </a:rPr>
              <a:t>y</a:t>
            </a:r>
            <a:r>
              <a:rPr lang="en-US" i="1" dirty="0" smtClean="0">
                <a:latin typeface="Arial Rounded MT Bold" pitchFamily="34" charset="0"/>
                <a:cs typeface="Times New Roman" pitchFamily="18" charset="0"/>
              </a:rPr>
              <a:t>s</a:t>
            </a:r>
            <a:r>
              <a:rPr lang="hr-HR" dirty="0" smtClean="0">
                <a:latin typeface="Arial Rounded MT Bold" pitchFamily="34" charset="0"/>
                <a:cs typeface="Times New Roman" pitchFamily="18" charset="0"/>
              </a:rPr>
              <a:t>) </a:t>
            </a:r>
            <a:r>
              <a:rPr lang="hr-HR" sz="2400" b="1" dirty="0" smtClean="0">
                <a:latin typeface="Arial Rounded MT Bold" pitchFamily="34" charset="0"/>
                <a:cs typeface="Times New Roman" pitchFamily="18" charset="0"/>
              </a:rPr>
              <a:t>	</a:t>
            </a:r>
            <a:endParaRPr lang="sr-Cyrl-RS" sz="2400" b="1" dirty="0" smtClean="0">
              <a:latin typeface="Arial Rounded MT Bold" pitchFamily="34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buNone/>
              <a:defRPr/>
            </a:pPr>
            <a:r>
              <a:rPr lang="hr-HR" sz="2400" b="1" dirty="0" smtClean="0">
                <a:latin typeface="Arial Rounded MT Bold" pitchFamily="34" charset="0"/>
                <a:cs typeface="Times New Roman" pitchFamily="18" charset="0"/>
              </a:rPr>
              <a:t>- </a:t>
            </a:r>
            <a:r>
              <a:rPr lang="sr-Cyrl-RS" sz="2400" b="1" dirty="0" smtClean="0">
                <a:latin typeface="Arial Rounded MT Bold" pitchFamily="34" charset="0"/>
              </a:rPr>
              <a:t>гама</a:t>
            </a:r>
            <a:r>
              <a:rPr lang="hr-HR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„</a:t>
            </a:r>
            <a:r>
              <a:rPr lang="el-GR" sz="2400" b="1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sr-Cyrl-RS" sz="2400" b="1" dirty="0" smtClean="0">
                <a:latin typeface="Arial Rounded MT Bold" pitchFamily="34" charset="0"/>
              </a:rPr>
              <a:t>“</a:t>
            </a:r>
            <a:r>
              <a:rPr lang="sr-Latn-RS" sz="2400" b="1" dirty="0" smtClean="0">
                <a:latin typeface="Arial Rounded MT Bold" pitchFamily="34" charset="0"/>
              </a:rPr>
              <a:t> </a:t>
            </a:r>
            <a:r>
              <a:rPr lang="sr-Cyrl-RS" sz="2400" b="1" dirty="0" smtClean="0">
                <a:latin typeface="Arial Rounded MT Bold" pitchFamily="34" charset="0"/>
              </a:rPr>
              <a:t>зрачење</a:t>
            </a:r>
            <a:endParaRPr lang="hr-HR" b="1" dirty="0" smtClean="0">
              <a:latin typeface="Arial Rounded MT Bold" pitchFamily="34" charset="0"/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7644533" y="794963"/>
            <a:ext cx="14994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dirty="0">
                <a:latin typeface="Tahoma" pitchFamily="34" charset="0"/>
              </a:rPr>
              <a:t>E=h*v</a:t>
            </a:r>
          </a:p>
        </p:txBody>
      </p:sp>
      <p:sp>
        <p:nvSpPr>
          <p:cNvPr id="3" name="Rectangle 2"/>
          <p:cNvSpPr/>
          <p:nvPr/>
        </p:nvSpPr>
        <p:spPr>
          <a:xfrm>
            <a:off x="2202030" y="210188"/>
            <a:ext cx="52416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/>
              <a:t>Електромагнетна зрачења</a:t>
            </a:r>
          </a:p>
        </p:txBody>
      </p:sp>
      <p:pic>
        <p:nvPicPr>
          <p:cNvPr id="6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" y="3888203"/>
            <a:ext cx="7566183" cy="296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38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78"/>
    </mc:Choice>
    <mc:Fallback xmlns="">
      <p:transition spd="slow" advTm="2787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202641"/>
            <a:ext cx="9144000" cy="538523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Честично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врло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субатомских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честица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група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енергијом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честица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електронволтима</a:t>
            </a:r>
            <a:r>
              <a:rPr lang="hr-H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eV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keV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MeV</a:t>
            </a:r>
            <a:endParaRPr lang="hr-HR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Врсте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-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алфа</a:t>
            </a:r>
            <a:r>
              <a:rPr lang="hr-H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l-G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честица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језгра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атома</a:t>
            </a:r>
            <a:r>
              <a:rPr lang="hr-HR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хелијума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два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протона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два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неутрона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-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бета</a:t>
            </a:r>
            <a:r>
              <a:rPr lang="hr-H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l-G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честица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електрона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-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електронско</a:t>
            </a:r>
            <a:r>
              <a:rPr lang="hr-H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електрона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природи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 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једнако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зрачењу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-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неутронско</a:t>
            </a:r>
            <a:r>
              <a:rPr lang="hr-HR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сноп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брзих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неутрона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	-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остало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протонско</a:t>
            </a:r>
            <a:r>
              <a:rPr lang="hr-H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деутеронско</a:t>
            </a:r>
            <a:r>
              <a:rPr lang="hr-H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тритонско</a:t>
            </a:r>
            <a:r>
              <a:rPr lang="hr-H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тешкојонско</a:t>
            </a:r>
            <a:r>
              <a:rPr lang="hr-H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Cyrl-R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зрачење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др</a:t>
            </a:r>
            <a:r>
              <a:rPr lang="hr-H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179582" y="273395"/>
            <a:ext cx="4784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Корпускуларна зрачења</a:t>
            </a:r>
          </a:p>
        </p:txBody>
      </p:sp>
    </p:spTree>
    <p:extLst>
      <p:ext uri="{BB962C8B-B14F-4D97-AF65-F5344CB8AC3E}">
        <p14:creationId xmlns:p14="http://schemas.microsoft.com/office/powerpoint/2010/main" val="345811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63"/>
    </mc:Choice>
    <mc:Fallback xmlns="">
      <p:transition spd="slow" advTm="3126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4" descr="{\displaystyle f=E/h}"/>
          <p:cNvSpPr>
            <a:spLocks noChangeAspect="1" noChangeArrowheads="1"/>
          </p:cNvSpPr>
          <p:nvPr/>
        </p:nvSpPr>
        <p:spPr bwMode="auto">
          <a:xfrm>
            <a:off x="1435100" y="5429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19" name="AutoShape 5" descr="{\displaystyle \hbar =h/(2\pi )}"/>
          <p:cNvSpPr>
            <a:spLocks noChangeAspect="1" noChangeArrowheads="1"/>
          </p:cNvSpPr>
          <p:nvPr/>
        </p:nvSpPr>
        <p:spPr bwMode="auto">
          <a:xfrm>
            <a:off x="14781213" y="8175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0" name="AutoShape 6" descr="{\displaystyle E=\hbar \omega }"/>
          <p:cNvSpPr>
            <a:spLocks noChangeAspect="1" noChangeArrowheads="1"/>
          </p:cNvSpPr>
          <p:nvPr/>
        </p:nvSpPr>
        <p:spPr bwMode="auto">
          <a:xfrm>
            <a:off x="1435100" y="11064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1" name="AutoShape 7" descr="{\displaystyle \mathbf {L} =n\cdot \hbar =n\cdot {h \over 2\pi }}"/>
          <p:cNvSpPr>
            <a:spLocks noChangeAspect="1" noChangeArrowheads="1"/>
          </p:cNvSpPr>
          <p:nvPr/>
        </p:nvSpPr>
        <p:spPr bwMode="auto">
          <a:xfrm>
            <a:off x="5324475" y="2202222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482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163" y="1473600"/>
            <a:ext cx="4512945" cy="24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Title 5"/>
          <p:cNvSpPr>
            <a:spLocks noGrp="1"/>
          </p:cNvSpPr>
          <p:nvPr>
            <p:ph type="title"/>
          </p:nvPr>
        </p:nvSpPr>
        <p:spPr>
          <a:xfrm>
            <a:off x="434975" y="239713"/>
            <a:ext cx="8229600" cy="739775"/>
          </a:xfrm>
        </p:spPr>
        <p:txBody>
          <a:bodyPr/>
          <a:lstStyle/>
          <a:p>
            <a:pPr algn="ctr" eaLnBrk="1" hangingPunct="1"/>
            <a:r>
              <a:rPr lang="en-US" alt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Грађа</a:t>
            </a:r>
            <a:r>
              <a:rPr lang="en-US" alt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атома</a:t>
            </a:r>
            <a:endParaRPr lang="en-US" alt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59818625"/>
              </p:ext>
            </p:extLst>
          </p:nvPr>
        </p:nvGraphicFramePr>
        <p:xfrm>
          <a:off x="7403702" y="2641331"/>
          <a:ext cx="1404143" cy="1264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3" name="Equation" r:id="rId4" imgW="253800" imgH="228600" progId="">
                  <p:embed/>
                </p:oleObj>
              </mc:Choice>
              <mc:Fallback>
                <p:oleObj name="Equation" r:id="rId4" imgW="25380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3702" y="2641331"/>
                        <a:ext cx="1404143" cy="1264251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rgbClr val="FFFF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5233988" y="1937110"/>
            <a:ext cx="146050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5307013" y="1937110"/>
            <a:ext cx="144462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3" name="Oval 5"/>
          <p:cNvSpPr>
            <a:spLocks noChangeArrowheads="1"/>
          </p:cNvSpPr>
          <p:nvPr/>
        </p:nvSpPr>
        <p:spPr bwMode="auto">
          <a:xfrm>
            <a:off x="5307013" y="1868847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>
            <a:off x="5233988" y="1800585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5162550" y="1868847"/>
            <a:ext cx="144463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5089525" y="2003785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5018088" y="2003785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8" name="Oval 10"/>
          <p:cNvSpPr>
            <a:spLocks noChangeArrowheads="1"/>
          </p:cNvSpPr>
          <p:nvPr/>
        </p:nvSpPr>
        <p:spPr bwMode="auto">
          <a:xfrm>
            <a:off x="5307013" y="2003785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5018088" y="1868847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5089525" y="1800585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5162550" y="2072047"/>
            <a:ext cx="144463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 flipV="1">
            <a:off x="6855619" y="1914885"/>
            <a:ext cx="144462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 flipV="1">
            <a:off x="6928644" y="1914885"/>
            <a:ext cx="144462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4" name="Oval 16"/>
          <p:cNvSpPr>
            <a:spLocks noChangeArrowheads="1"/>
          </p:cNvSpPr>
          <p:nvPr/>
        </p:nvSpPr>
        <p:spPr bwMode="auto">
          <a:xfrm flipV="1">
            <a:off x="6928644" y="1846622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5" name="Oval 17"/>
          <p:cNvSpPr>
            <a:spLocks noChangeArrowheads="1"/>
          </p:cNvSpPr>
          <p:nvPr/>
        </p:nvSpPr>
        <p:spPr bwMode="auto">
          <a:xfrm flipV="1">
            <a:off x="6855619" y="1778360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6" name="Oval 18"/>
          <p:cNvSpPr>
            <a:spLocks noChangeArrowheads="1"/>
          </p:cNvSpPr>
          <p:nvPr/>
        </p:nvSpPr>
        <p:spPr bwMode="auto">
          <a:xfrm flipV="1">
            <a:off x="6782594" y="1846622"/>
            <a:ext cx="146050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 flipV="1">
            <a:off x="6711156" y="1981560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" name="Oval 20"/>
          <p:cNvSpPr>
            <a:spLocks noChangeArrowheads="1"/>
          </p:cNvSpPr>
          <p:nvPr/>
        </p:nvSpPr>
        <p:spPr bwMode="auto">
          <a:xfrm flipV="1">
            <a:off x="6638131" y="1981560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9" name="Oval 21"/>
          <p:cNvSpPr>
            <a:spLocks noChangeArrowheads="1"/>
          </p:cNvSpPr>
          <p:nvPr/>
        </p:nvSpPr>
        <p:spPr bwMode="auto">
          <a:xfrm flipV="1">
            <a:off x="6928644" y="1981560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0" name="Oval 22"/>
          <p:cNvSpPr>
            <a:spLocks noChangeArrowheads="1"/>
          </p:cNvSpPr>
          <p:nvPr/>
        </p:nvSpPr>
        <p:spPr bwMode="auto">
          <a:xfrm flipV="1">
            <a:off x="6638131" y="1846622"/>
            <a:ext cx="144463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1" name="Oval 23"/>
          <p:cNvSpPr>
            <a:spLocks noChangeArrowheads="1"/>
          </p:cNvSpPr>
          <p:nvPr/>
        </p:nvSpPr>
        <p:spPr bwMode="auto">
          <a:xfrm flipV="1">
            <a:off x="6711156" y="1778360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2" name="Oval 24"/>
          <p:cNvSpPr>
            <a:spLocks noChangeArrowheads="1"/>
          </p:cNvSpPr>
          <p:nvPr/>
        </p:nvSpPr>
        <p:spPr bwMode="auto">
          <a:xfrm flipV="1">
            <a:off x="6782594" y="2049822"/>
            <a:ext cx="146050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3" name="Oval 25"/>
          <p:cNvSpPr>
            <a:spLocks noChangeArrowheads="1"/>
          </p:cNvSpPr>
          <p:nvPr/>
        </p:nvSpPr>
        <p:spPr bwMode="auto">
          <a:xfrm>
            <a:off x="8394699" y="1885634"/>
            <a:ext cx="146050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" name="Oval 26"/>
          <p:cNvSpPr>
            <a:spLocks noChangeArrowheads="1"/>
          </p:cNvSpPr>
          <p:nvPr/>
        </p:nvSpPr>
        <p:spPr bwMode="auto">
          <a:xfrm>
            <a:off x="8467724" y="1885634"/>
            <a:ext cx="144463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5" name="Oval 27"/>
          <p:cNvSpPr>
            <a:spLocks noChangeArrowheads="1"/>
          </p:cNvSpPr>
          <p:nvPr/>
        </p:nvSpPr>
        <p:spPr bwMode="auto">
          <a:xfrm>
            <a:off x="8467724" y="1817371"/>
            <a:ext cx="144463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6" name="Oval 28"/>
          <p:cNvSpPr>
            <a:spLocks noChangeArrowheads="1"/>
          </p:cNvSpPr>
          <p:nvPr/>
        </p:nvSpPr>
        <p:spPr bwMode="auto">
          <a:xfrm>
            <a:off x="8394699" y="1749109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7" name="Oval 29"/>
          <p:cNvSpPr>
            <a:spLocks noChangeArrowheads="1"/>
          </p:cNvSpPr>
          <p:nvPr/>
        </p:nvSpPr>
        <p:spPr bwMode="auto">
          <a:xfrm>
            <a:off x="8323262" y="1817371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8" name="Oval 30"/>
          <p:cNvSpPr>
            <a:spLocks noChangeArrowheads="1"/>
          </p:cNvSpPr>
          <p:nvPr/>
        </p:nvSpPr>
        <p:spPr bwMode="auto">
          <a:xfrm>
            <a:off x="8250237" y="1952309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9" name="Oval 31"/>
          <p:cNvSpPr>
            <a:spLocks noChangeArrowheads="1"/>
          </p:cNvSpPr>
          <p:nvPr/>
        </p:nvSpPr>
        <p:spPr bwMode="auto">
          <a:xfrm>
            <a:off x="8177212" y="1952309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0" name="Oval 32"/>
          <p:cNvSpPr>
            <a:spLocks noChangeArrowheads="1"/>
          </p:cNvSpPr>
          <p:nvPr/>
        </p:nvSpPr>
        <p:spPr bwMode="auto">
          <a:xfrm>
            <a:off x="8467724" y="1952309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" name="Oval 33"/>
          <p:cNvSpPr>
            <a:spLocks noChangeArrowheads="1"/>
          </p:cNvSpPr>
          <p:nvPr/>
        </p:nvSpPr>
        <p:spPr bwMode="auto">
          <a:xfrm>
            <a:off x="8177212" y="1817371"/>
            <a:ext cx="146050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2" name="Oval 34"/>
          <p:cNvSpPr>
            <a:spLocks noChangeArrowheads="1"/>
          </p:cNvSpPr>
          <p:nvPr/>
        </p:nvSpPr>
        <p:spPr bwMode="auto">
          <a:xfrm>
            <a:off x="8250237" y="1749109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3" name="Oval 35"/>
          <p:cNvSpPr>
            <a:spLocks noChangeArrowheads="1"/>
          </p:cNvSpPr>
          <p:nvPr/>
        </p:nvSpPr>
        <p:spPr bwMode="auto">
          <a:xfrm>
            <a:off x="8323262" y="2020571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8323262" y="1885634"/>
            <a:ext cx="144462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8394699" y="1885634"/>
            <a:ext cx="146050" cy="1349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8394699" y="1817371"/>
            <a:ext cx="146050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7" name="Oval 39"/>
          <p:cNvSpPr>
            <a:spLocks noChangeArrowheads="1"/>
          </p:cNvSpPr>
          <p:nvPr/>
        </p:nvSpPr>
        <p:spPr bwMode="auto">
          <a:xfrm>
            <a:off x="8323262" y="1749109"/>
            <a:ext cx="144462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8" name="Oval 40"/>
          <p:cNvSpPr>
            <a:spLocks noChangeArrowheads="1"/>
          </p:cNvSpPr>
          <p:nvPr/>
        </p:nvSpPr>
        <p:spPr bwMode="auto">
          <a:xfrm>
            <a:off x="8250237" y="1817371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9" name="Oval 41"/>
          <p:cNvSpPr>
            <a:spLocks noChangeArrowheads="1"/>
          </p:cNvSpPr>
          <p:nvPr/>
        </p:nvSpPr>
        <p:spPr bwMode="auto">
          <a:xfrm>
            <a:off x="8177212" y="1952309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0" name="Oval 42"/>
          <p:cNvSpPr>
            <a:spLocks noChangeArrowheads="1"/>
          </p:cNvSpPr>
          <p:nvPr/>
        </p:nvSpPr>
        <p:spPr bwMode="auto">
          <a:xfrm>
            <a:off x="8105774" y="1952309"/>
            <a:ext cx="144463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1" name="Oval 43"/>
          <p:cNvSpPr>
            <a:spLocks noChangeArrowheads="1"/>
          </p:cNvSpPr>
          <p:nvPr/>
        </p:nvSpPr>
        <p:spPr bwMode="auto">
          <a:xfrm>
            <a:off x="8394699" y="1952309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2" name="Oval 44"/>
          <p:cNvSpPr>
            <a:spLocks noChangeArrowheads="1"/>
          </p:cNvSpPr>
          <p:nvPr/>
        </p:nvSpPr>
        <p:spPr bwMode="auto">
          <a:xfrm>
            <a:off x="8105774" y="1817371"/>
            <a:ext cx="144463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3" name="Oval 45"/>
          <p:cNvSpPr>
            <a:spLocks noChangeArrowheads="1"/>
          </p:cNvSpPr>
          <p:nvPr/>
        </p:nvSpPr>
        <p:spPr bwMode="auto">
          <a:xfrm>
            <a:off x="8177212" y="1749109"/>
            <a:ext cx="146050" cy="1365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4" name="Oval 46"/>
          <p:cNvSpPr>
            <a:spLocks noChangeArrowheads="1"/>
          </p:cNvSpPr>
          <p:nvPr/>
        </p:nvSpPr>
        <p:spPr bwMode="auto">
          <a:xfrm>
            <a:off x="8250237" y="2020571"/>
            <a:ext cx="144462" cy="1349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55" name="Text Box 47"/>
          <p:cNvSpPr txBox="1">
            <a:spLocks noChangeArrowheads="1"/>
          </p:cNvSpPr>
          <p:nvPr/>
        </p:nvSpPr>
        <p:spPr bwMode="auto">
          <a:xfrm>
            <a:off x="5524500" y="1529440"/>
            <a:ext cx="5794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dirty="0"/>
              <a:t>+</a:t>
            </a:r>
          </a:p>
        </p:txBody>
      </p:sp>
      <p:sp>
        <p:nvSpPr>
          <p:cNvPr id="56" name="Text Box 48"/>
          <p:cNvSpPr txBox="1">
            <a:spLocks noChangeArrowheads="1"/>
          </p:cNvSpPr>
          <p:nvPr/>
        </p:nvSpPr>
        <p:spPr bwMode="auto">
          <a:xfrm>
            <a:off x="7120730" y="1504992"/>
            <a:ext cx="554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5400" b="1" dirty="0"/>
              <a:t>=</a:t>
            </a:r>
          </a:p>
        </p:txBody>
      </p:sp>
      <p:sp>
        <p:nvSpPr>
          <p:cNvPr id="57" name="Text Box 49"/>
          <p:cNvSpPr txBox="1">
            <a:spLocks noChangeArrowheads="1"/>
          </p:cNvSpPr>
          <p:nvPr/>
        </p:nvSpPr>
        <p:spPr bwMode="auto">
          <a:xfrm>
            <a:off x="4479925" y="1640247"/>
            <a:ext cx="579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4000" b="1" dirty="0"/>
              <a:t>Z</a:t>
            </a:r>
            <a:r>
              <a:rPr lang="en-US" altLang="en-US" sz="3200" b="1" dirty="0"/>
              <a:t> </a:t>
            </a:r>
            <a:endParaRPr lang="en-US" altLang="en-US" sz="2000" b="1" dirty="0"/>
          </a:p>
        </p:txBody>
      </p:sp>
      <p:sp>
        <p:nvSpPr>
          <p:cNvPr id="58" name="Text Box 52"/>
          <p:cNvSpPr txBox="1">
            <a:spLocks noChangeArrowheads="1"/>
          </p:cNvSpPr>
          <p:nvPr/>
        </p:nvSpPr>
        <p:spPr bwMode="auto">
          <a:xfrm>
            <a:off x="6079331" y="1640247"/>
            <a:ext cx="522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4000" b="1"/>
              <a:t>N</a:t>
            </a:r>
          </a:p>
        </p:txBody>
      </p:sp>
      <p:sp>
        <p:nvSpPr>
          <p:cNvPr id="59" name="Text Box 53"/>
          <p:cNvSpPr txBox="1">
            <a:spLocks noChangeArrowheads="1"/>
          </p:cNvSpPr>
          <p:nvPr/>
        </p:nvSpPr>
        <p:spPr bwMode="auto">
          <a:xfrm>
            <a:off x="6284436" y="23530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b="1"/>
          </a:p>
        </p:txBody>
      </p:sp>
      <p:sp>
        <p:nvSpPr>
          <p:cNvPr id="60" name="Text Box 54"/>
          <p:cNvSpPr txBox="1">
            <a:spLocks noChangeArrowheads="1"/>
          </p:cNvSpPr>
          <p:nvPr/>
        </p:nvSpPr>
        <p:spPr bwMode="auto">
          <a:xfrm>
            <a:off x="5802788" y="2277230"/>
            <a:ext cx="2181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b="1" dirty="0" err="1" smtClean="0"/>
              <a:t>Бр</a:t>
            </a:r>
            <a:r>
              <a:rPr lang="sr-Latn-CS" altLang="en-US" sz="1600" b="1" dirty="0" smtClean="0"/>
              <a:t> </a:t>
            </a:r>
            <a:r>
              <a:rPr lang="en-US" altLang="en-US" sz="1600" b="1" dirty="0" err="1"/>
              <a:t>неутрона</a:t>
            </a:r>
            <a:endParaRPr lang="en-US" altLang="en-US" sz="1600" b="1" dirty="0"/>
          </a:p>
        </p:txBody>
      </p:sp>
      <p:sp>
        <p:nvSpPr>
          <p:cNvPr id="61" name="Text Box 55"/>
          <p:cNvSpPr txBox="1">
            <a:spLocks noChangeArrowheads="1"/>
          </p:cNvSpPr>
          <p:nvPr/>
        </p:nvSpPr>
        <p:spPr bwMode="auto">
          <a:xfrm>
            <a:off x="7618412" y="1653859"/>
            <a:ext cx="523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4000" b="1"/>
              <a:t>A</a:t>
            </a:r>
          </a:p>
        </p:txBody>
      </p:sp>
      <p:sp>
        <p:nvSpPr>
          <p:cNvPr id="62" name="Text Box 56"/>
          <p:cNvSpPr txBox="1">
            <a:spLocks noChangeArrowheads="1"/>
          </p:cNvSpPr>
          <p:nvPr/>
        </p:nvSpPr>
        <p:spPr bwMode="auto">
          <a:xfrm>
            <a:off x="7564911" y="2264454"/>
            <a:ext cx="18764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b="1" dirty="0" err="1" smtClean="0"/>
              <a:t>Бр</a:t>
            </a:r>
            <a:r>
              <a:rPr lang="sr-Cyrl-RS" altLang="en-US" sz="1600" b="1" dirty="0" smtClean="0"/>
              <a:t> </a:t>
            </a:r>
            <a:r>
              <a:rPr lang="en-US" altLang="en-US" sz="1600" b="1" dirty="0" err="1" smtClean="0"/>
              <a:t>нуклеона</a:t>
            </a:r>
            <a:endParaRPr lang="en-US" altLang="en-US" sz="1600" b="1" dirty="0"/>
          </a:p>
        </p:txBody>
      </p:sp>
      <p:sp>
        <p:nvSpPr>
          <p:cNvPr id="63" name="Text Box 51"/>
          <p:cNvSpPr txBox="1">
            <a:spLocks noChangeArrowheads="1"/>
          </p:cNvSpPr>
          <p:nvPr/>
        </p:nvSpPr>
        <p:spPr bwMode="auto">
          <a:xfrm>
            <a:off x="5533073" y="2803688"/>
            <a:ext cx="17555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b="1" dirty="0" err="1"/>
              <a:t>Масени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број</a:t>
            </a:r>
            <a:endParaRPr lang="en-US" altLang="en-US" sz="2000" b="1" dirty="0"/>
          </a:p>
        </p:txBody>
      </p:sp>
      <p:sp>
        <p:nvSpPr>
          <p:cNvPr id="64" name="Text Box 51"/>
          <p:cNvSpPr txBox="1">
            <a:spLocks noChangeArrowheads="1"/>
          </p:cNvSpPr>
          <p:nvPr/>
        </p:nvSpPr>
        <p:spPr bwMode="auto">
          <a:xfrm>
            <a:off x="5524500" y="3472151"/>
            <a:ext cx="1870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000" b="1" dirty="0" err="1"/>
              <a:t>Атомски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број</a:t>
            </a:r>
            <a:endParaRPr lang="en-US" altLang="en-US" sz="2000" b="1" dirty="0"/>
          </a:p>
        </p:txBody>
      </p:sp>
      <p:sp>
        <p:nvSpPr>
          <p:cNvPr id="65" name="Text Box 50"/>
          <p:cNvSpPr txBox="1">
            <a:spLocks noChangeArrowheads="1"/>
          </p:cNvSpPr>
          <p:nvPr/>
        </p:nvSpPr>
        <p:spPr bwMode="auto">
          <a:xfrm>
            <a:off x="4329430" y="2283184"/>
            <a:ext cx="163226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b="1" dirty="0" err="1" smtClean="0"/>
              <a:t>Бр</a:t>
            </a:r>
            <a:r>
              <a:rPr lang="en-US" altLang="en-US" sz="1600" b="1" dirty="0" smtClean="0"/>
              <a:t> </a:t>
            </a:r>
            <a:r>
              <a:rPr lang="en-US" altLang="en-US" sz="1600" b="1" dirty="0" err="1"/>
              <a:t>протона</a:t>
            </a:r>
            <a:endParaRPr lang="en-US" altLang="en-US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294639" y="4200526"/>
            <a:ext cx="8369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400" dirty="0" err="1" smtClean="0"/>
              <a:t>Атом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може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бити</a:t>
            </a:r>
            <a:r>
              <a:rPr lang="vi-VN" altLang="en-US" sz="2400" dirty="0" smtClean="0"/>
              <a:t> </a:t>
            </a:r>
            <a:r>
              <a:rPr lang="en-US" altLang="en-US" sz="2400" dirty="0" smtClean="0"/>
              <a:t>у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два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енергетска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стања</a:t>
            </a:r>
            <a:r>
              <a:rPr lang="vi-VN" altLang="en-US" sz="2400" dirty="0" smtClean="0"/>
              <a:t>: </a:t>
            </a:r>
            <a:r>
              <a:rPr lang="en-US" altLang="en-US" sz="2400" dirty="0" err="1" smtClean="0"/>
              <a:t>основно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атомско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стање</a:t>
            </a:r>
            <a:r>
              <a:rPr lang="vi-VN" altLang="en-US" sz="2400" dirty="0" smtClean="0"/>
              <a:t> </a:t>
            </a:r>
            <a:r>
              <a:rPr lang="en-US" altLang="en-US" sz="2400" dirty="0" smtClean="0"/>
              <a:t>и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побуђено</a:t>
            </a:r>
            <a:r>
              <a:rPr lang="vi-VN" altLang="en-US" sz="2400" dirty="0" smtClean="0"/>
              <a:t> (</a:t>
            </a:r>
            <a:r>
              <a:rPr lang="en-US" altLang="en-US" sz="2400" dirty="0" err="1" smtClean="0"/>
              <a:t>есцитовано</a:t>
            </a:r>
            <a:r>
              <a:rPr lang="vi-VN" altLang="en-US" sz="2400" dirty="0" smtClean="0"/>
              <a:t>) </a:t>
            </a:r>
            <a:r>
              <a:rPr lang="en-US" altLang="en-US" sz="2400" dirty="0" err="1" smtClean="0"/>
              <a:t>стање</a:t>
            </a:r>
            <a:r>
              <a:rPr lang="vi-VN" altLang="en-US" sz="2400" dirty="0" smtClean="0"/>
              <a:t>. </a:t>
            </a:r>
            <a:r>
              <a:rPr lang="en-US" altLang="en-US" sz="2400" dirty="0" smtClean="0"/>
              <a:t>У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основном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стању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када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атом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прими</a:t>
            </a:r>
            <a:r>
              <a:rPr lang="vi-VN" altLang="en-US" sz="2400" dirty="0" smtClean="0"/>
              <a:t> </a:t>
            </a:r>
            <a:r>
              <a:rPr lang="en-US" altLang="en-US" sz="2400" dirty="0" smtClean="0"/>
              <a:t>Е</a:t>
            </a:r>
            <a:r>
              <a:rPr lang="vi-VN" altLang="en-US" sz="2400" dirty="0" smtClean="0"/>
              <a:t> (</a:t>
            </a:r>
            <a:r>
              <a:rPr lang="en-US" altLang="en-US" sz="2400" dirty="0" err="1" smtClean="0"/>
              <a:t>енергију</a:t>
            </a:r>
            <a:r>
              <a:rPr lang="vi-VN" altLang="en-US" sz="2400" dirty="0" smtClean="0"/>
              <a:t>) </a:t>
            </a:r>
            <a:r>
              <a:rPr lang="en-US" altLang="en-US" sz="2400" dirty="0" err="1" smtClean="0"/>
              <a:t>прелази</a:t>
            </a:r>
            <a:r>
              <a:rPr lang="vi-VN" altLang="en-US" sz="2400" dirty="0" smtClean="0"/>
              <a:t> </a:t>
            </a:r>
            <a:r>
              <a:rPr lang="en-US" altLang="en-US" sz="2400" dirty="0" smtClean="0"/>
              <a:t>у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побуђено</a:t>
            </a:r>
            <a:r>
              <a:rPr lang="vi-VN" altLang="en-US" sz="2400" dirty="0" smtClean="0"/>
              <a:t> </a:t>
            </a:r>
            <a:r>
              <a:rPr lang="en-US" altLang="en-US" sz="2400" dirty="0" err="1" smtClean="0"/>
              <a:t>стање</a:t>
            </a:r>
            <a:r>
              <a:rPr lang="vi-VN" altLang="en-US" sz="2400" dirty="0" smtClean="0"/>
              <a:t>. </a:t>
            </a:r>
            <a:endParaRPr lang="en-GB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83"/>
    </mc:Choice>
    <mc:Fallback xmlns="">
      <p:transition spd="slow" advTm="7038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1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K_SLIDEID" val="72"/>
  <p:tag name="CURRENTVERSION" val="17"/>
  <p:tag name="SLIDEINDEX" val="6"/>
  <p:tag name="TIMING" val="|26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9483B13-9807-47BC-9B08-6952A28DDD4C}">
  <we:reference id="wa104379177" version="1.0.0.1" store="en-001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5297</TotalTime>
  <Words>1435</Words>
  <Application>Microsoft Office PowerPoint</Application>
  <PresentationFormat>On-screen Show (4:3)</PresentationFormat>
  <Paragraphs>280</Paragraphs>
  <Slides>45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66" baseType="lpstr">
      <vt:lpstr>Arial Unicode MS</vt:lpstr>
      <vt:lpstr>Arial</vt:lpstr>
      <vt:lpstr>Arial Rounded MT Bold</vt:lpstr>
      <vt:lpstr>Bookman Old Style</vt:lpstr>
      <vt:lpstr>Calibri</vt:lpstr>
      <vt:lpstr>Cambria</vt:lpstr>
      <vt:lpstr>標楷體</vt:lpstr>
      <vt:lpstr>Gill Sans MT</vt:lpstr>
      <vt:lpstr>Helvetica</vt:lpstr>
      <vt:lpstr>Impact</vt:lpstr>
      <vt:lpstr>Rockwell</vt:lpstr>
      <vt:lpstr>Rockwell Condensed</vt:lpstr>
      <vt:lpstr>Symbol</vt:lpstr>
      <vt:lpstr>Tahoma</vt:lpstr>
      <vt:lpstr>Times New Roman</vt:lpstr>
      <vt:lpstr>Wingdings</vt:lpstr>
      <vt:lpstr>Wingdings 3</vt:lpstr>
      <vt:lpstr>Origin</vt:lpstr>
      <vt:lpstr>Wood Type</vt:lpstr>
      <vt:lpstr>Equation</vt:lpstr>
      <vt:lpstr>PhotoHouse</vt:lpstr>
      <vt:lpstr>ВИЗУАЛИЗАЦИОНЕ ТЕХНИКЕ У СТОМАТОЛОГИЈИ   НАСТАВНА ЈЕДИНИЦА 4:   Визуализациони системи засновани на примени јонизујућег зрачења у нуклеарној медицини</vt:lpstr>
      <vt:lpstr>ЦИЉЕВИ: </vt:lpstr>
      <vt:lpstr>PowerPoint Presentation</vt:lpstr>
      <vt:lpstr>PowerPoint Presentation</vt:lpstr>
      <vt:lpstr>Радиообележивачи</vt:lpstr>
      <vt:lpstr>PowerPoint Presentation</vt:lpstr>
      <vt:lpstr>PowerPoint Presentation</vt:lpstr>
      <vt:lpstr>PowerPoint Presentation</vt:lpstr>
      <vt:lpstr>Грађа атома</vt:lpstr>
      <vt:lpstr>PowerPoint Presentation</vt:lpstr>
      <vt:lpstr>Алфа распад</vt:lpstr>
      <vt:lpstr>Изомерни прелаз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Milovan D. Matovic</dc:creator>
  <cp:lastModifiedBy>Vladimir Vukomanovic</cp:lastModifiedBy>
  <cp:revision>316</cp:revision>
  <dcterms:created xsi:type="dcterms:W3CDTF">2007-06-04T17:04:49Z</dcterms:created>
  <dcterms:modified xsi:type="dcterms:W3CDTF">2021-02-07T16:38:12Z</dcterms:modified>
</cp:coreProperties>
</file>